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2"/>
  </p:notesMasterIdLst>
  <p:sldIdLst>
    <p:sldId id="408" r:id="rId2"/>
    <p:sldId id="256" r:id="rId3"/>
    <p:sldId id="303" r:id="rId4"/>
    <p:sldId id="302" r:id="rId5"/>
    <p:sldId id="331" r:id="rId6"/>
    <p:sldId id="414" r:id="rId7"/>
    <p:sldId id="333" r:id="rId8"/>
    <p:sldId id="371" r:id="rId9"/>
    <p:sldId id="432" r:id="rId10"/>
    <p:sldId id="372" r:id="rId11"/>
    <p:sldId id="360" r:id="rId12"/>
    <p:sldId id="334" r:id="rId13"/>
    <p:sldId id="419" r:id="rId14"/>
    <p:sldId id="417" r:id="rId15"/>
    <p:sldId id="422" r:id="rId16"/>
    <p:sldId id="424" r:id="rId17"/>
    <p:sldId id="418" r:id="rId18"/>
    <p:sldId id="464" r:id="rId19"/>
    <p:sldId id="463" r:id="rId20"/>
    <p:sldId id="420" r:id="rId21"/>
    <p:sldId id="421" r:id="rId22"/>
    <p:sldId id="423" r:id="rId23"/>
    <p:sldId id="425" r:id="rId24"/>
    <p:sldId id="465" r:id="rId25"/>
    <p:sldId id="426" r:id="rId26"/>
    <p:sldId id="447" r:id="rId27"/>
    <p:sldId id="466" r:id="rId28"/>
    <p:sldId id="359" r:id="rId29"/>
    <p:sldId id="401" r:id="rId30"/>
    <p:sldId id="351" r:id="rId31"/>
    <p:sldId id="352" r:id="rId32"/>
    <p:sldId id="440" r:id="rId33"/>
    <p:sldId id="441" r:id="rId34"/>
    <p:sldId id="448" r:id="rId35"/>
    <p:sldId id="415" r:id="rId36"/>
    <p:sldId id="462" r:id="rId37"/>
    <p:sldId id="374" r:id="rId38"/>
    <p:sldId id="430" r:id="rId39"/>
    <p:sldId id="429" r:id="rId40"/>
    <p:sldId id="410" r:id="rId41"/>
    <p:sldId id="411" r:id="rId42"/>
    <p:sldId id="375" r:id="rId43"/>
    <p:sldId id="376" r:id="rId44"/>
    <p:sldId id="449" r:id="rId45"/>
    <p:sldId id="378" r:id="rId46"/>
    <p:sldId id="377" r:id="rId47"/>
    <p:sldId id="380" r:id="rId48"/>
    <p:sldId id="354" r:id="rId49"/>
    <p:sldId id="355" r:id="rId50"/>
    <p:sldId id="384" r:id="rId51"/>
    <p:sldId id="386" r:id="rId52"/>
    <p:sldId id="387" r:id="rId53"/>
    <p:sldId id="389" r:id="rId54"/>
    <p:sldId id="388" r:id="rId55"/>
    <p:sldId id="450" r:id="rId56"/>
    <p:sldId id="363" r:id="rId57"/>
    <p:sldId id="467" r:id="rId58"/>
    <p:sldId id="391" r:id="rId59"/>
    <p:sldId id="390" r:id="rId60"/>
    <p:sldId id="394" r:id="rId61"/>
    <p:sldId id="399" r:id="rId62"/>
    <p:sldId id="451" r:id="rId63"/>
    <p:sldId id="435" r:id="rId64"/>
    <p:sldId id="439" r:id="rId65"/>
    <p:sldId id="442" r:id="rId66"/>
    <p:sldId id="446" r:id="rId67"/>
    <p:sldId id="445" r:id="rId68"/>
    <p:sldId id="438" r:id="rId69"/>
    <p:sldId id="434" r:id="rId70"/>
    <p:sldId id="316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face" id="{0FB73F92-F93B-4C79-B7F2-FE8504020C10}">
          <p14:sldIdLst>
            <p14:sldId id="408"/>
            <p14:sldId id="256"/>
            <p14:sldId id="303"/>
            <p14:sldId id="302"/>
          </p14:sldIdLst>
        </p14:section>
        <p14:section name="Agenda" id="{5F7CFFCB-FD7C-466C-A767-F0130DECEF4C}">
          <p14:sldIdLst>
            <p14:sldId id="331"/>
            <p14:sldId id="414"/>
          </p14:sldIdLst>
        </p14:section>
        <p14:section name="Security and Consent" id="{2AE5E2AF-B87B-4D2B-88D8-817592A9B007}">
          <p14:sldIdLst>
            <p14:sldId id="333"/>
            <p14:sldId id="371"/>
            <p14:sldId id="432"/>
            <p14:sldId id="372"/>
            <p14:sldId id="360"/>
          </p14:sldIdLst>
        </p14:section>
        <p14:section name="Question Design" id="{732E48C3-8790-415D-983B-E66D18596861}">
          <p14:sldIdLst>
            <p14:sldId id="334"/>
            <p14:sldId id="419"/>
            <p14:sldId id="417"/>
            <p14:sldId id="422"/>
            <p14:sldId id="424"/>
            <p14:sldId id="418"/>
            <p14:sldId id="464"/>
            <p14:sldId id="463"/>
            <p14:sldId id="420"/>
            <p14:sldId id="421"/>
            <p14:sldId id="423"/>
            <p14:sldId id="425"/>
            <p14:sldId id="465"/>
            <p14:sldId id="426"/>
          </p14:sldIdLst>
        </p14:section>
        <p14:section name="Question Formatting" id="{855F5988-E109-4C8B-A78A-831E2BD383E4}">
          <p14:sldIdLst>
            <p14:sldId id="447"/>
            <p14:sldId id="466"/>
            <p14:sldId id="359"/>
            <p14:sldId id="401"/>
            <p14:sldId id="351"/>
            <p14:sldId id="352"/>
            <p14:sldId id="440"/>
            <p14:sldId id="441"/>
          </p14:sldIdLst>
        </p14:section>
        <p14:section name="Accessibility" id="{59BE16DA-2E15-4652-BAFD-CBA67FAE1105}">
          <p14:sldIdLst>
            <p14:sldId id="448"/>
            <p14:sldId id="415"/>
            <p14:sldId id="462"/>
            <p14:sldId id="374"/>
            <p14:sldId id="430"/>
            <p14:sldId id="429"/>
            <p14:sldId id="410"/>
            <p14:sldId id="411"/>
            <p14:sldId id="375"/>
            <p14:sldId id="376"/>
          </p14:sldIdLst>
        </p14:section>
        <p14:section name="Survey Flow" id="{5D1FA890-79A7-4313-83BA-E279E2C51888}">
          <p14:sldIdLst>
            <p14:sldId id="449"/>
            <p14:sldId id="378"/>
            <p14:sldId id="377"/>
            <p14:sldId id="380"/>
            <p14:sldId id="354"/>
            <p14:sldId id="355"/>
            <p14:sldId id="384"/>
            <p14:sldId id="386"/>
            <p14:sldId id="387"/>
            <p14:sldId id="389"/>
            <p14:sldId id="388"/>
          </p14:sldIdLst>
        </p14:section>
        <p14:section name="Distribution &amp; Data Collection" id="{170C14ED-B562-4B4C-B7B8-53B705D56894}">
          <p14:sldIdLst>
            <p14:sldId id="450"/>
            <p14:sldId id="363"/>
            <p14:sldId id="467"/>
            <p14:sldId id="391"/>
            <p14:sldId id="390"/>
            <p14:sldId id="394"/>
            <p14:sldId id="399"/>
            <p14:sldId id="451"/>
            <p14:sldId id="435"/>
            <p14:sldId id="439"/>
            <p14:sldId id="442"/>
            <p14:sldId id="446"/>
            <p14:sldId id="445"/>
            <p14:sldId id="438"/>
            <p14:sldId id="434"/>
            <p14:sldId id="31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69" autoAdjust="0"/>
    <p:restoredTop sz="89055" autoAdjust="0"/>
  </p:normalViewPr>
  <p:slideViewPr>
    <p:cSldViewPr snapToGrid="0">
      <p:cViewPr varScale="1">
        <p:scale>
          <a:sx n="94" d="100"/>
          <a:sy n="94" d="100"/>
        </p:scale>
        <p:origin x="7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BEE7B-285F-465F-A3B6-C25509563AE2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B1A2D-4B48-46D6-8E5D-5D56EBE57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697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B1A2D-4B48-46D6-8E5D-5D56EBE579A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33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Try it</a:t>
            </a:r>
            <a:r>
              <a:rPr lang="en-US" b="0" dirty="0"/>
              <a:t> with the image you inserted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B1A2D-4B48-46D6-8E5D-5D56EBE579A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48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Try it</a:t>
            </a:r>
            <a:r>
              <a:rPr lang="en-US" b="0" dirty="0"/>
              <a:t>: change to Profile view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B1A2D-4B48-46D6-8E5D-5D56EBE579A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934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Try it</a:t>
            </a:r>
            <a:r>
              <a:rPr lang="en-US" b="0" dirty="0"/>
              <a:t>: Does your (existing) survey have any questions you’re thinking about rewriting? </a:t>
            </a:r>
          </a:p>
          <a:p>
            <a:r>
              <a:rPr lang="en-US" b="0" dirty="0"/>
              <a:t>Let’s crowd-source some ideas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B1A2D-4B48-46D6-8E5D-5D56EBE579A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23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b="1" dirty="0">
                <a:solidFill>
                  <a:schemeClr val="bg2"/>
                </a:solidFill>
                <a:latin typeface="+mn-lt"/>
              </a:rPr>
              <a:t>Try it: </a:t>
            </a:r>
          </a:p>
          <a:p>
            <a:r>
              <a:rPr lang="en-US" sz="1200" dirty="0">
                <a:latin typeface="+mn-lt"/>
              </a:rPr>
              <a:t>Create a question and format it</a:t>
            </a:r>
          </a:p>
          <a:p>
            <a:r>
              <a:rPr lang="en-US" sz="1200" dirty="0">
                <a:latin typeface="+mn-lt"/>
              </a:rPr>
              <a:t>Add an image to a question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B1A2D-4B48-46D6-8E5D-5D56EBE579A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13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Try it:</a:t>
            </a:r>
            <a:endParaRPr lang="en-US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Make a MC question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Pipe the answer into a follow-up short-answer question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B1A2D-4B48-46D6-8E5D-5D56EBE579A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497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Try it:</a:t>
            </a:r>
            <a:endParaRPr lang="en-US" b="0" dirty="0"/>
          </a:p>
          <a:p>
            <a:r>
              <a:rPr lang="en-US" b="0" dirty="0"/>
              <a:t>Make a ‘language’ or ‘games you have played’ etc. question</a:t>
            </a:r>
          </a:p>
          <a:p>
            <a:r>
              <a:rPr lang="en-US" b="0" dirty="0"/>
              <a:t>Ask a follow-up question about it using carry forward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B1A2D-4B48-46D6-8E5D-5D56EBE579A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7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Try it:</a:t>
            </a:r>
            <a:endParaRPr lang="en-US" b="0" dirty="0"/>
          </a:p>
          <a:p>
            <a:r>
              <a:rPr lang="en-US" b="0" dirty="0"/>
              <a:t>Make a ‘language’ or ‘games you have played’ etc. question</a:t>
            </a:r>
          </a:p>
          <a:p>
            <a:r>
              <a:rPr lang="en-US" b="0" dirty="0"/>
              <a:t>Ask a follow-up question about it using carry forward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B1A2D-4B48-46D6-8E5D-5D56EBE579A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616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B1A2D-4B48-46D6-8E5D-5D56EBE579A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257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Try it:</a:t>
            </a:r>
            <a:r>
              <a:rPr lang="en-US" b="0" dirty="0"/>
              <a:t> What does </a:t>
            </a:r>
            <a:r>
              <a:rPr lang="en-US" b="0" dirty="0" err="1"/>
              <a:t>ExpertReview</a:t>
            </a:r>
            <a:r>
              <a:rPr lang="en-US" b="0" dirty="0"/>
              <a:t> say about your survey right now?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B1A2D-4B48-46D6-8E5D-5D56EBE579A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462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Try it:</a:t>
            </a:r>
            <a:r>
              <a:rPr lang="en-US" b="0" dirty="0"/>
              <a:t> What does </a:t>
            </a:r>
            <a:r>
              <a:rPr lang="en-US" b="0" dirty="0" err="1"/>
              <a:t>ExpertReview</a:t>
            </a:r>
            <a:r>
              <a:rPr lang="en-US" b="0" dirty="0"/>
              <a:t> say about your survey right now?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B1A2D-4B48-46D6-8E5D-5D56EBE579A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03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DB4B91E8-CFA1-A67A-1FC3-55A450AB8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Placeholder">
            <a:extLst>
              <a:ext uri="{FF2B5EF4-FFF2-40B4-BE49-F238E27FC236}">
                <a16:creationId xmlns:a16="http://schemas.microsoft.com/office/drawing/2014/main" id="{DC81612B-D90D-9CB9-5E42-CE2949781B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6249" y="2163545"/>
            <a:ext cx="9603281" cy="1614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497620D0-FD2F-C1C0-438F-BA156FAA85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8719" y="3694701"/>
            <a:ext cx="9603281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8" name="Date Placeholder">
            <a:extLst>
              <a:ext uri="{FF2B5EF4-FFF2-40B4-BE49-F238E27FC236}">
                <a16:creationId xmlns:a16="http://schemas.microsoft.com/office/drawing/2014/main" id="{D3A57C1C-6F1A-1705-E0D4-BE50DA8625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8719" y="4462670"/>
            <a:ext cx="9603281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19670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range, yellow, bright&#10;&#10;Description automatically generated">
            <a:extLst>
              <a:ext uri="{FF2B5EF4-FFF2-40B4-BE49-F238E27FC236}">
                <a16:creationId xmlns:a16="http://schemas.microsoft.com/office/drawing/2014/main" id="{087EC6D0-4483-1ACA-F204-347BC7924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11" name="Block I">
            <a:extLst>
              <a:ext uri="{FF2B5EF4-FFF2-40B4-BE49-F238E27FC236}">
                <a16:creationId xmlns:a16="http://schemas.microsoft.com/office/drawing/2014/main" id="{03433787-1CFF-45E7-AF8C-BD6DE67D4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275" y="277804"/>
            <a:ext cx="528575" cy="764797"/>
          </a:xfrm>
          <a:prstGeom prst="rect">
            <a:avLst/>
          </a:prstGeom>
        </p:spPr>
      </p:pic>
      <p:sp>
        <p:nvSpPr>
          <p:cNvPr id="6" name="Title Placeholder">
            <a:extLst>
              <a:ext uri="{FF2B5EF4-FFF2-40B4-BE49-F238E27FC236}">
                <a16:creationId xmlns:a16="http://schemas.microsoft.com/office/drawing/2014/main" id="{1E358E9E-D14A-D868-718C-3F41147F1E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7996"/>
            <a:ext cx="10515600" cy="1325563"/>
          </a:xfrm>
        </p:spPr>
        <p:txBody>
          <a:bodyPr/>
          <a:lstStyle>
            <a:lvl1pPr algn="ctr">
              <a:lnSpc>
                <a:spcPct val="10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0" name="Title underscore">
            <a:extLst>
              <a:ext uri="{FF2B5EF4-FFF2-40B4-BE49-F238E27FC236}">
                <a16:creationId xmlns:a16="http://schemas.microsoft.com/office/drawing/2014/main" id="{9AB7A58C-6DBD-4739-B4B2-CF600754B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5664" y="4159281"/>
            <a:ext cx="1275549" cy="1419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5A4D42FD-F2CE-B461-42FC-B7365425E0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0C86609E-3488-AC7D-5BCD-1999D3DF7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85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Accent">
            <a:extLst>
              <a:ext uri="{FF2B5EF4-FFF2-40B4-BE49-F238E27FC236}">
                <a16:creationId xmlns:a16="http://schemas.microsoft.com/office/drawing/2014/main" id="{EC828380-4544-4F96-B8A5-DCC905DD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E786A00E-850A-460E-A70F-9654094110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9" name="Subheading">
            <a:extLst>
              <a:ext uri="{FF2B5EF4-FFF2-40B4-BE49-F238E27FC236}">
                <a16:creationId xmlns:a16="http://schemas.microsoft.com/office/drawing/2014/main" id="{CC490E05-74DB-0E53-9364-2C3ADCC6A2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1913536"/>
            <a:ext cx="10370191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5611F233-E768-987E-50BE-BF98E82C82B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688805"/>
            <a:ext cx="10370190" cy="96314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Subheading 2">
            <a:extLst>
              <a:ext uri="{FF2B5EF4-FFF2-40B4-BE49-F238E27FC236}">
                <a16:creationId xmlns:a16="http://schemas.microsoft.com/office/drawing/2014/main" id="{2D3D518F-FED5-7E25-12CE-FCBE9431A5C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228" y="3957788"/>
            <a:ext cx="10370191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9071244-DD24-D83B-A3BC-DF4D85E0872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2463" y="4733057"/>
            <a:ext cx="10370190" cy="96314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D04B6268-443E-C233-94CE-19E2240CBF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5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E00EE44-1662-6C19-8EEE-4473520AD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Placeholder">
            <a:extLst>
              <a:ext uri="{FF2B5EF4-FFF2-40B4-BE49-F238E27FC236}">
                <a16:creationId xmlns:a16="http://schemas.microsoft.com/office/drawing/2014/main" id="{E931AE62-380E-BC43-BCCD-6289A36C17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9" name="Subhead Placeholder - left">
            <a:extLst>
              <a:ext uri="{FF2B5EF4-FFF2-40B4-BE49-F238E27FC236}">
                <a16:creationId xmlns:a16="http://schemas.microsoft.com/office/drawing/2014/main" id="{CC490E05-74DB-0E53-9364-2C3ADCC6A2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2178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5611F233-E768-987E-50BE-BF98E82C82B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785267"/>
            <a:ext cx="4876417" cy="215544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ubhead Placeholder - right">
            <a:extLst>
              <a:ext uri="{FF2B5EF4-FFF2-40B4-BE49-F238E27FC236}">
                <a16:creationId xmlns:a16="http://schemas.microsoft.com/office/drawing/2014/main" id="{224424D1-87E7-3962-19AA-DA17D1EABB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8002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629D8EC-3306-885D-34FB-A593175BDA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46237" y="2785267"/>
            <a:ext cx="4876417" cy="215544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epartment/Unit name Placeholder">
            <a:extLst>
              <a:ext uri="{FF2B5EF4-FFF2-40B4-BE49-F238E27FC236}">
                <a16:creationId xmlns:a16="http://schemas.microsoft.com/office/drawing/2014/main" id="{78C65027-A687-41F0-E627-6C9CA6C8D0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421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accent">
            <a:extLst>
              <a:ext uri="{FF2B5EF4-FFF2-40B4-BE49-F238E27FC236}">
                <a16:creationId xmlns:a16="http://schemas.microsoft.com/office/drawing/2014/main" id="{115AD324-E2E1-9400-B6BC-49D0C5F6A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6A7A0BEE-DAD0-8B48-F83D-62899B2EFB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25" name="Subhead Placeholder - left">
            <a:extLst>
              <a:ext uri="{FF2B5EF4-FFF2-40B4-BE49-F238E27FC236}">
                <a16:creationId xmlns:a16="http://schemas.microsoft.com/office/drawing/2014/main" id="{4F21266B-E068-C84F-857F-629382CE95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0585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8" name="Text Placeholder - left">
            <a:extLst>
              <a:ext uri="{FF2B5EF4-FFF2-40B4-BE49-F238E27FC236}">
                <a16:creationId xmlns:a16="http://schemas.microsoft.com/office/drawing/2014/main" id="{E378921D-C904-2C44-DAD3-10FCD05155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1081" y="2774950"/>
            <a:ext cx="4876417" cy="2668588"/>
          </a:xfr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lvl4pPr>
            <a:lvl5pPr marL="2057400" indent="-2286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Subhead Placeholder - right">
            <a:extLst>
              <a:ext uri="{FF2B5EF4-FFF2-40B4-BE49-F238E27FC236}">
                <a16:creationId xmlns:a16="http://schemas.microsoft.com/office/drawing/2014/main" id="{EEBD4F98-6476-56B5-5D6A-FDFCA46BF70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4359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30" name="Text Placeholder -right">
            <a:extLst>
              <a:ext uri="{FF2B5EF4-FFF2-40B4-BE49-F238E27FC236}">
                <a16:creationId xmlns:a16="http://schemas.microsoft.com/office/drawing/2014/main" id="{E6AC3C03-BBBE-A121-29AB-D885327950B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44855" y="2774797"/>
            <a:ext cx="4876417" cy="2668588"/>
          </a:xfr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lvl4pPr>
            <a:lvl5pPr marL="2057400" indent="-2286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epartment/unit name Placeholder">
            <a:extLst>
              <a:ext uri="{FF2B5EF4-FFF2-40B4-BE49-F238E27FC236}">
                <a16:creationId xmlns:a16="http://schemas.microsoft.com/office/drawing/2014/main" id="{447F6171-D545-B452-563D-EFB2AE9666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049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 Conten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Accent">
            <a:extLst>
              <a:ext uri="{FF2B5EF4-FFF2-40B4-BE49-F238E27FC236}">
                <a16:creationId xmlns:a16="http://schemas.microsoft.com/office/drawing/2014/main" id="{EC828380-4544-4F96-B8A5-DCC905DD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E786A00E-850A-460E-A70F-9654094110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9" name="Subheading">
            <a:extLst>
              <a:ext uri="{FF2B5EF4-FFF2-40B4-BE49-F238E27FC236}">
                <a16:creationId xmlns:a16="http://schemas.microsoft.com/office/drawing/2014/main" id="{CC490E05-74DB-0E53-9364-2C3ADCC6A2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1913536"/>
            <a:ext cx="10370191" cy="764799"/>
          </a:xfrm>
        </p:spPr>
        <p:txBody>
          <a:bodyPr anchor="ctr">
            <a:normAutofit/>
          </a:bodyPr>
          <a:lstStyle>
            <a:lvl1pPr marL="457200" indent="-4572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1" name="Subheading 2">
            <a:extLst>
              <a:ext uri="{FF2B5EF4-FFF2-40B4-BE49-F238E27FC236}">
                <a16:creationId xmlns:a16="http://schemas.microsoft.com/office/drawing/2014/main" id="{2D3D518F-FED5-7E25-12CE-FCBE9431A5C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228" y="2741843"/>
            <a:ext cx="10370191" cy="764799"/>
          </a:xfrm>
        </p:spPr>
        <p:txBody>
          <a:bodyPr anchor="ctr">
            <a:normAutofit/>
          </a:bodyPr>
          <a:lstStyle>
            <a:lvl1pPr marL="457200" indent="-4572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D04B6268-443E-C233-94CE-19E2240CBF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heading">
            <a:extLst>
              <a:ext uri="{FF2B5EF4-FFF2-40B4-BE49-F238E27FC236}">
                <a16:creationId xmlns:a16="http://schemas.microsoft.com/office/drawing/2014/main" id="{0BA45A50-1DF7-BF11-4822-6F854C5562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2463" y="3570150"/>
            <a:ext cx="10370191" cy="764799"/>
          </a:xfrm>
        </p:spPr>
        <p:txBody>
          <a:bodyPr anchor="ctr">
            <a:normAutofit/>
          </a:bodyPr>
          <a:lstStyle>
            <a:lvl1pPr marL="457200" indent="-4572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5" name="Subheading 2">
            <a:extLst>
              <a:ext uri="{FF2B5EF4-FFF2-40B4-BE49-F238E27FC236}">
                <a16:creationId xmlns:a16="http://schemas.microsoft.com/office/drawing/2014/main" id="{87344FC9-816B-4FB8-CD29-03B82498CBF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2463" y="4398457"/>
            <a:ext cx="10370191" cy="764799"/>
          </a:xfrm>
        </p:spPr>
        <p:txBody>
          <a:bodyPr anchor="ctr">
            <a:normAutofit/>
          </a:bodyPr>
          <a:lstStyle>
            <a:lvl1pPr marL="457200" indent="-4572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26379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Accent">
            <a:extLst>
              <a:ext uri="{FF2B5EF4-FFF2-40B4-BE49-F238E27FC236}">
                <a16:creationId xmlns:a16="http://schemas.microsoft.com/office/drawing/2014/main" id="{EC828380-4544-4F96-B8A5-DCC905DD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E786A00E-850A-460E-A70F-9654094110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21" name="Subheading 2">
            <a:extLst>
              <a:ext uri="{FF2B5EF4-FFF2-40B4-BE49-F238E27FC236}">
                <a16:creationId xmlns:a16="http://schemas.microsoft.com/office/drawing/2014/main" id="{2D3D518F-FED5-7E25-12CE-FCBE9431A5C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228" y="1904561"/>
            <a:ext cx="10370191" cy="3813193"/>
          </a:xfrm>
        </p:spPr>
        <p:txBody>
          <a:bodyPr anchor="t">
            <a:normAutofit/>
          </a:bodyPr>
          <a:lstStyle>
            <a:lvl1pPr marL="457200" indent="-4572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D04B6268-443E-C233-94CE-19E2240CBF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196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5" name="Large Quote  Placeholder">
            <a:extLst>
              <a:ext uri="{FF2B5EF4-FFF2-40B4-BE49-F238E27FC236}">
                <a16:creationId xmlns:a16="http://schemas.microsoft.com/office/drawing/2014/main" id="{8439945E-3870-D7AE-A511-982401C95CA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60741" y="1291652"/>
            <a:ext cx="6179926" cy="76479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Large Quote</a:t>
            </a:r>
          </a:p>
        </p:txBody>
      </p:sp>
      <p:sp>
        <p:nvSpPr>
          <p:cNvPr id="17" name="Attribution 1 Placeholder">
            <a:extLst>
              <a:ext uri="{FF2B5EF4-FFF2-40B4-BE49-F238E27FC236}">
                <a16:creationId xmlns:a16="http://schemas.microsoft.com/office/drawing/2014/main" id="{2A25C115-1C3A-AC3A-C7C7-570E85027B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27193" y="2116732"/>
            <a:ext cx="2113474" cy="42988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19" name="Long Quote Placeholder">
            <a:extLst>
              <a:ext uri="{FF2B5EF4-FFF2-40B4-BE49-F238E27FC236}">
                <a16:creationId xmlns:a16="http://schemas.microsoft.com/office/drawing/2014/main" id="{C6593C7D-5AD9-BC2C-0070-B0B3F7287B2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060741" y="3501730"/>
            <a:ext cx="6179926" cy="150724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Long Paragraph Quote </a:t>
            </a:r>
          </a:p>
        </p:txBody>
      </p:sp>
      <p:sp>
        <p:nvSpPr>
          <p:cNvPr id="20" name="Long Quote attribution Placeholder">
            <a:extLst>
              <a:ext uri="{FF2B5EF4-FFF2-40B4-BE49-F238E27FC236}">
                <a16:creationId xmlns:a16="http://schemas.microsoft.com/office/drawing/2014/main" id="{D808D8CD-BCBE-F257-3C6F-64185F7ABD1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27193" y="5065124"/>
            <a:ext cx="2113474" cy="42988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505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Placeholder">
            <a:extLst>
              <a:ext uri="{FF2B5EF4-FFF2-40B4-BE49-F238E27FC236}">
                <a16:creationId xmlns:a16="http://schemas.microsoft.com/office/drawing/2014/main" id="{119C3D1A-1767-F64F-CCEA-FD8AB56C88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4038" y="1786687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ubhead 1 Placeholder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77348" y="1786687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75583" y="2561957"/>
            <a:ext cx="5547072" cy="12676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332E0F7-8D76-3BED-561C-C7B99F9CA5F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52273" y="3924115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Subhead Placeholder 2">
            <a:extLst>
              <a:ext uri="{FF2B5EF4-FFF2-40B4-BE49-F238E27FC236}">
                <a16:creationId xmlns:a16="http://schemas.microsoft.com/office/drawing/2014/main" id="{4AEA1B53-9D39-71C7-6498-B61C0E9CDA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75583" y="3924115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5DAD01A-BC33-C150-4677-8D04EA1F709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473818" y="4699385"/>
            <a:ext cx="5547072" cy="12676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634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119C3D1A-1767-F64F-CCEA-FD8AB56C88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8" name="Subhead Placeholder 1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1786687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561957"/>
            <a:ext cx="5547072" cy="12676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2203" y="1786687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Subhead Placeholder 2">
            <a:extLst>
              <a:ext uri="{FF2B5EF4-FFF2-40B4-BE49-F238E27FC236}">
                <a16:creationId xmlns:a16="http://schemas.microsoft.com/office/drawing/2014/main" id="{4AEA1B53-9D39-71C7-6498-B61C0E9CDA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8820" y="3924115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5DAD01A-BC33-C150-4677-8D04EA1F709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0698" y="4699385"/>
            <a:ext cx="5547072" cy="12676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332E0F7-8D76-3BED-561C-C7B99F9CA5F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280438" y="3924115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45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119C3D1A-1767-F64F-CCEA-FD8AB56C88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4038" y="1786687"/>
            <a:ext cx="4738687" cy="43222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ubhead Placeholder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77348" y="2717104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75583" y="3492374"/>
            <a:ext cx="5547072" cy="12676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462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F695CC64-3461-3E2F-96AD-692D482DCE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3" name="Title Placeholder">
            <a:extLst>
              <a:ext uri="{FF2B5EF4-FFF2-40B4-BE49-F238E27FC236}">
                <a16:creationId xmlns:a16="http://schemas.microsoft.com/office/drawing/2014/main" id="{BFEDB59C-4BF0-5E85-1838-3559AB4A4C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6249" y="2163545"/>
            <a:ext cx="9603281" cy="1614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Department/Unit name placeholder">
            <a:extLst>
              <a:ext uri="{FF2B5EF4-FFF2-40B4-BE49-F238E27FC236}">
                <a16:creationId xmlns:a16="http://schemas.microsoft.com/office/drawing/2014/main" id="{6F3B0995-AA99-DD7A-5E57-105793B75D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8719" y="3694701"/>
            <a:ext cx="9603281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ACD6DADD-8DC8-0FA6-3202-554F0A5F18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8719" y="4462670"/>
            <a:ext cx="9603281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4971640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119C3D1A-1767-F64F-CCEA-FD8AB56C88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5372" y="277803"/>
            <a:ext cx="516232" cy="745668"/>
          </a:xfrm>
          <a:prstGeom prst="rect">
            <a:avLst/>
          </a:prstGeom>
        </p:spPr>
      </p:pic>
      <p:sp>
        <p:nvSpPr>
          <p:cNvPr id="18" name="Subheading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820" y="2717104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0698" y="3492374"/>
            <a:ext cx="5547072" cy="12676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3968" y="1786687"/>
            <a:ext cx="4738687" cy="43222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532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Placeholder">
            <a:extLst>
              <a:ext uri="{FF2B5EF4-FFF2-40B4-BE49-F238E27FC236}">
                <a16:creationId xmlns:a16="http://schemas.microsoft.com/office/drawing/2014/main" id="{119C3D1A-1767-F64F-CCEA-FD8AB56C88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50698" y="1578560"/>
            <a:ext cx="10371957" cy="3875254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4689" y="5590340"/>
            <a:ext cx="10367965" cy="612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5090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7D02BED8-DBC4-0252-E92E-234AE9D9F1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79104" y="2391179"/>
            <a:ext cx="4187900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5" name="Text Placeholder">
            <a:extLst>
              <a:ext uri="{FF2B5EF4-FFF2-40B4-BE49-F238E27FC236}">
                <a16:creationId xmlns:a16="http://schemas.microsoft.com/office/drawing/2014/main" id="{A877C0E9-AC67-8A06-EFD9-3C48FB86AFC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77339" y="3166449"/>
            <a:ext cx="4187900" cy="12676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582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9FFDD080-4638-6791-3E4F-BA329002E2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48247" y="4070491"/>
            <a:ext cx="7695506" cy="76479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48247" y="4980067"/>
            <a:ext cx="7695506" cy="61258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7496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accent">
            <a:extLst>
              <a:ext uri="{FF2B5EF4-FFF2-40B4-BE49-F238E27FC236}">
                <a16:creationId xmlns:a16="http://schemas.microsoft.com/office/drawing/2014/main" id="{EC828380-4544-4F96-B8A5-DCC905DD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Placeholder">
            <a:extLst>
              <a:ext uri="{FF2B5EF4-FFF2-40B4-BE49-F238E27FC236}">
                <a16:creationId xmlns:a16="http://schemas.microsoft.com/office/drawing/2014/main" id="{E786A00E-850A-460E-A70F-9654094110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9"/>
          </a:xfrm>
          <a:prstGeom prst="rect">
            <a:avLst/>
          </a:prstGeom>
        </p:spPr>
      </p:pic>
      <p:sp>
        <p:nvSpPr>
          <p:cNvPr id="5" name="Chart Placeholder">
            <a:extLst>
              <a:ext uri="{FF2B5EF4-FFF2-40B4-BE49-F238E27FC236}">
                <a16:creationId xmlns:a16="http://schemas.microsoft.com/office/drawing/2014/main" id="{A294C2DE-00CB-57AC-36E4-F1BD262706D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1430338" y="1747838"/>
            <a:ext cx="9134475" cy="4360862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epartment/unit placeholder">
            <a:extLst>
              <a:ext uri="{FF2B5EF4-FFF2-40B4-BE49-F238E27FC236}">
                <a16:creationId xmlns:a16="http://schemas.microsoft.com/office/drawing/2014/main" id="{D04B6268-443E-C233-94CE-19E2240CBF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852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B1BBE6F3-1224-AE90-FEBE-EEDE87A01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sp>
        <p:nvSpPr>
          <p:cNvPr id="17" name="Title Placeholder">
            <a:extLst>
              <a:ext uri="{FF2B5EF4-FFF2-40B4-BE49-F238E27FC236}">
                <a16:creationId xmlns:a16="http://schemas.microsoft.com/office/drawing/2014/main" id="{9E07F9AC-4E7E-9623-9170-90BDADFA2A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0698" y="823864"/>
            <a:ext cx="8981220" cy="1107047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2" name="Title Underscore">
            <a:extLst>
              <a:ext uri="{FF2B5EF4-FFF2-40B4-BE49-F238E27FC236}">
                <a16:creationId xmlns:a16="http://schemas.microsoft.com/office/drawing/2014/main" id="{58F4D01E-94DA-4F0B-8E13-618D11B2D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5664" y="1930911"/>
            <a:ext cx="1275549" cy="1419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lock I">
            <a:extLst>
              <a:ext uri="{FF2B5EF4-FFF2-40B4-BE49-F238E27FC236}">
                <a16:creationId xmlns:a16="http://schemas.microsoft.com/office/drawing/2014/main" id="{2ECD6B36-AE20-6B2C-70DA-90541397C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645B5409-DDAC-5BBA-E785-37F723B563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0697" y="2328261"/>
            <a:ext cx="8981219" cy="2201477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Questions/Contact/Information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982A2E9-6729-F459-2EB4-38593EB184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10697" y="4952165"/>
            <a:ext cx="8981219" cy="79678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epartment/Unit name Placeholder">
            <a:extLst>
              <a:ext uri="{FF2B5EF4-FFF2-40B4-BE49-F238E27FC236}">
                <a16:creationId xmlns:a16="http://schemas.microsoft.com/office/drawing/2014/main" id="{EC420C19-0C40-EAE2-AA9D-5101B4FF16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1DAF599E-70A8-5E76-56CB-CA69217C1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429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range, yellow, bright&#10;&#10;Description automatically generated">
            <a:extLst>
              <a:ext uri="{FF2B5EF4-FFF2-40B4-BE49-F238E27FC236}">
                <a16:creationId xmlns:a16="http://schemas.microsoft.com/office/drawing/2014/main" id="{12395475-4CA9-AFD0-CBCB-74FDA7E8B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7" name="Title Placeholder">
            <a:extLst>
              <a:ext uri="{FF2B5EF4-FFF2-40B4-BE49-F238E27FC236}">
                <a16:creationId xmlns:a16="http://schemas.microsoft.com/office/drawing/2014/main" id="{33DE6DDB-A415-6C63-7353-2B6BB41D5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0698" y="823864"/>
            <a:ext cx="8981220" cy="1107047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0" name="Title Underscore">
            <a:extLst>
              <a:ext uri="{FF2B5EF4-FFF2-40B4-BE49-F238E27FC236}">
                <a16:creationId xmlns:a16="http://schemas.microsoft.com/office/drawing/2014/main" id="{EE499929-DC2D-46B3-A28E-229CC329A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5664" y="1930911"/>
            <a:ext cx="1275549" cy="1419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lock I">
            <a:extLst>
              <a:ext uri="{FF2B5EF4-FFF2-40B4-BE49-F238E27FC236}">
                <a16:creationId xmlns:a16="http://schemas.microsoft.com/office/drawing/2014/main" id="{E693DE19-AD82-43E4-870B-ABD71ED9E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275" y="277804"/>
            <a:ext cx="528575" cy="764797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0D3AEAA-8383-5B38-DD49-CF2D2E42B2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0697" y="2328261"/>
            <a:ext cx="8981219" cy="2201477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Questions/Contact/Information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650F580-D423-6DBC-88B2-B37D4EB87A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10697" y="4952165"/>
            <a:ext cx="8981219" cy="79678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epartment/Unit name Placeholder">
            <a:extLst>
              <a:ext uri="{FF2B5EF4-FFF2-40B4-BE49-F238E27FC236}">
                <a16:creationId xmlns:a16="http://schemas.microsoft.com/office/drawing/2014/main" id="{D09D9943-0FAE-E4DE-E4FE-0B3F8F5513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BC285FAE-FC3C-B139-BFE4-13B464552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3656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ADAC919-EA2F-35AA-C89F-CF29E6147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453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BA337922-CA13-B2D1-A985-97CCB75A4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624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">
            <a:extLst>
              <a:ext uri="{FF2B5EF4-FFF2-40B4-BE49-F238E27FC236}">
                <a16:creationId xmlns:a16="http://schemas.microsoft.com/office/drawing/2014/main" id="{D10096E1-7AA4-3695-82F5-7DAD7028D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" y="694"/>
            <a:ext cx="12189533" cy="685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79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>
            <a:extLst>
              <a:ext uri="{FF2B5EF4-FFF2-40B4-BE49-F238E27FC236}">
                <a16:creationId xmlns:a16="http://schemas.microsoft.com/office/drawing/2014/main" id="{5C2C3DC9-CBAF-E0AA-9E07-BE81DC638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" y="694"/>
            <a:ext cx="12189534" cy="6856612"/>
          </a:xfrm>
          <a:prstGeom prst="rect">
            <a:avLst/>
          </a:prstGeom>
        </p:spPr>
      </p:pic>
      <p:sp>
        <p:nvSpPr>
          <p:cNvPr id="3" name="Title Placeholder">
            <a:extLst>
              <a:ext uri="{FF2B5EF4-FFF2-40B4-BE49-F238E27FC236}">
                <a16:creationId xmlns:a16="http://schemas.microsoft.com/office/drawing/2014/main" id="{ACA65AA5-72F7-BA65-02CD-944C75DCAB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163545"/>
            <a:ext cx="12189530" cy="1614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Department/Unit name Placeholder">
            <a:extLst>
              <a:ext uri="{FF2B5EF4-FFF2-40B4-BE49-F238E27FC236}">
                <a16:creationId xmlns:a16="http://schemas.microsoft.com/office/drawing/2014/main" id="{3E44D2A3-C965-C633-19E4-D7543644A7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1" y="3694701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A11F428D-6D39-7B6D-AFE8-65D4134A99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0134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6152331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Ar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C55AD4A4-2991-D3F6-2545-9BA75BB14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3172"/>
            <a:ext cx="12180721" cy="685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07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ackground">
            <a:extLst>
              <a:ext uri="{FF2B5EF4-FFF2-40B4-BE49-F238E27FC236}">
                <a16:creationId xmlns:a16="http://schemas.microsoft.com/office/drawing/2014/main" id="{4A6F8600-C465-A237-F197-C96A708B3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3172"/>
            <a:ext cx="12180721" cy="6851656"/>
          </a:xfrm>
          <a:prstGeom prst="rect">
            <a:avLst/>
          </a:prstGeom>
        </p:spPr>
      </p:pic>
      <p:sp>
        <p:nvSpPr>
          <p:cNvPr id="3" name="Title Placeholder">
            <a:extLst>
              <a:ext uri="{FF2B5EF4-FFF2-40B4-BE49-F238E27FC236}">
                <a16:creationId xmlns:a16="http://schemas.microsoft.com/office/drawing/2014/main" id="{F16267C3-140D-73DF-5069-F013F81846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09" y="2163545"/>
            <a:ext cx="12180722" cy="1614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Department/Name Placeholder">
            <a:extLst>
              <a:ext uri="{FF2B5EF4-FFF2-40B4-BE49-F238E27FC236}">
                <a16:creationId xmlns:a16="http://schemas.microsoft.com/office/drawing/2014/main" id="{87E33E8E-94EC-D6F0-814A-4EDAFDEC86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1" y="3694701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53FE06C4-A829-23E6-0677-AB297591F4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0134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479028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">
            <a:extLst>
              <a:ext uri="{FF2B5EF4-FFF2-40B4-BE49-F238E27FC236}">
                <a16:creationId xmlns:a16="http://schemas.microsoft.com/office/drawing/2014/main" id="{7055D02D-3326-7573-A3C0-A19814EBC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7" y="694"/>
            <a:ext cx="12189532" cy="6856612"/>
          </a:xfrm>
          <a:prstGeom prst="rect">
            <a:avLst/>
          </a:prstGeom>
        </p:spPr>
      </p:pic>
      <p:pic>
        <p:nvPicPr>
          <p:cNvPr id="15" name="Block I">
            <a:extLst>
              <a:ext uri="{FF2B5EF4-FFF2-40B4-BE49-F238E27FC236}">
                <a16:creationId xmlns:a16="http://schemas.microsoft.com/office/drawing/2014/main" id="{193783E6-EE13-4530-A988-B4868B496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8275" y="279019"/>
            <a:ext cx="528575" cy="762367"/>
          </a:xfrm>
          <a:prstGeom prst="rect">
            <a:avLst/>
          </a:prstGeom>
        </p:spPr>
      </p:pic>
      <p:sp>
        <p:nvSpPr>
          <p:cNvPr id="11" name="Title Accent">
            <a:extLst>
              <a:ext uri="{FF2B5EF4-FFF2-40B4-BE49-F238E27FC236}">
                <a16:creationId xmlns:a16="http://schemas.microsoft.com/office/drawing/2014/main" id="{BBEA2DE4-2385-495C-A616-BF4D8C4AE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A50B919-1C53-82C7-0ADF-4D7B606449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24" name="Subtitle Placeholder">
            <a:extLst>
              <a:ext uri="{FF2B5EF4-FFF2-40B4-BE49-F238E27FC236}">
                <a16:creationId xmlns:a16="http://schemas.microsoft.com/office/drawing/2014/main" id="{E14BE4D4-A7FC-9557-3271-D4088C04E7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Department/unit name Placeholder">
            <a:extLst>
              <a:ext uri="{FF2B5EF4-FFF2-40B4-BE49-F238E27FC236}">
                <a16:creationId xmlns:a16="http://schemas.microsoft.com/office/drawing/2014/main" id="{5CA5320C-70CA-7F64-3D32-B994D01BD6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6" name="Slide Number Placeholder">
            <a:extLst>
              <a:ext uri="{FF2B5EF4-FFF2-40B4-BE49-F238E27FC236}">
                <a16:creationId xmlns:a16="http://schemas.microsoft.com/office/drawing/2014/main" id="{2D0D6A88-2FF4-ED2F-DB76-9BB2C9C00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44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">
            <a:extLst>
              <a:ext uri="{FF2B5EF4-FFF2-40B4-BE49-F238E27FC236}">
                <a16:creationId xmlns:a16="http://schemas.microsoft.com/office/drawing/2014/main" id="{C493BA29-88DB-9209-4439-6C9327AE6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" y="694"/>
            <a:ext cx="12189533" cy="6856612"/>
          </a:xfrm>
          <a:prstGeom prst="rect">
            <a:avLst/>
          </a:prstGeom>
        </p:spPr>
      </p:pic>
      <p:pic>
        <p:nvPicPr>
          <p:cNvPr id="10" name="Block I">
            <a:extLst>
              <a:ext uri="{FF2B5EF4-FFF2-40B4-BE49-F238E27FC236}">
                <a16:creationId xmlns:a16="http://schemas.microsoft.com/office/drawing/2014/main" id="{72E36FC3-13D9-5B7F-F024-ECE203ECE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7" name="Title Accent">
            <a:extLst>
              <a:ext uri="{FF2B5EF4-FFF2-40B4-BE49-F238E27FC236}">
                <a16:creationId xmlns:a16="http://schemas.microsoft.com/office/drawing/2014/main" id="{70DB334B-58BA-FA46-760E-299BA028B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Placeholder">
            <a:extLst>
              <a:ext uri="{FF2B5EF4-FFF2-40B4-BE49-F238E27FC236}">
                <a16:creationId xmlns:a16="http://schemas.microsoft.com/office/drawing/2014/main" id="{9022AEE9-9854-64A4-8425-2C701E7B8A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9" name="Subtitle Placeholder">
            <a:extLst>
              <a:ext uri="{FF2B5EF4-FFF2-40B4-BE49-F238E27FC236}">
                <a16:creationId xmlns:a16="http://schemas.microsoft.com/office/drawing/2014/main" id="{06092AA5-D5FE-2CF4-EDF1-CED258F3F2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1A96EBAC-4595-0697-28AB-2D82831393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B004C974-18EE-90F8-50C2-6B74362B7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799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4E2EB510-CA6D-090B-7475-EB8A202EE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" y="694"/>
            <a:ext cx="12189532" cy="6856612"/>
          </a:xfrm>
          <a:prstGeom prst="rect">
            <a:avLst/>
          </a:prstGeom>
        </p:spPr>
      </p:pic>
      <p:pic>
        <p:nvPicPr>
          <p:cNvPr id="10" name="Block I">
            <a:extLst>
              <a:ext uri="{FF2B5EF4-FFF2-40B4-BE49-F238E27FC236}">
                <a16:creationId xmlns:a16="http://schemas.microsoft.com/office/drawing/2014/main" id="{68FCE613-86B1-45E6-BB32-58EB7FA4B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8275" y="279019"/>
            <a:ext cx="528575" cy="762367"/>
          </a:xfrm>
          <a:prstGeom prst="rect">
            <a:avLst/>
          </a:prstGeom>
        </p:spPr>
      </p:pic>
      <p:sp>
        <p:nvSpPr>
          <p:cNvPr id="5" name="Title accent">
            <a:extLst>
              <a:ext uri="{FF2B5EF4-FFF2-40B4-BE49-F238E27FC236}">
                <a16:creationId xmlns:a16="http://schemas.microsoft.com/office/drawing/2014/main" id="{9D88B7D3-8E4C-8BC3-801C-DEA164218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Placeholder">
            <a:extLst>
              <a:ext uri="{FF2B5EF4-FFF2-40B4-BE49-F238E27FC236}">
                <a16:creationId xmlns:a16="http://schemas.microsoft.com/office/drawing/2014/main" id="{DB230F21-1FBA-D776-0144-95076DA26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7" name="Subtitle Placeholder">
            <a:extLst>
              <a:ext uri="{FF2B5EF4-FFF2-40B4-BE49-F238E27FC236}">
                <a16:creationId xmlns:a16="http://schemas.microsoft.com/office/drawing/2014/main" id="{1BA84641-52D3-F667-A202-043557B06E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epartment/Unit name Placeholder">
            <a:extLst>
              <a:ext uri="{FF2B5EF4-FFF2-40B4-BE49-F238E27FC236}">
                <a16:creationId xmlns:a16="http://schemas.microsoft.com/office/drawing/2014/main" id="{734D93D2-3734-2540-A03F-C47C6DD212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45E21822-BD18-9D54-B62B-8E5D54BCF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4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ackground">
            <a:extLst>
              <a:ext uri="{FF2B5EF4-FFF2-40B4-BE49-F238E27FC236}">
                <a16:creationId xmlns:a16="http://schemas.microsoft.com/office/drawing/2014/main" id="{2F9A8B31-E9F1-E958-5770-0E4DC6EC1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Block I">
            <a:extLst>
              <a:ext uri="{FF2B5EF4-FFF2-40B4-BE49-F238E27FC236}">
                <a16:creationId xmlns:a16="http://schemas.microsoft.com/office/drawing/2014/main" id="{372EC9F4-B30C-7841-50F3-CAE581C4A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6" name="Title Accent">
            <a:extLst>
              <a:ext uri="{FF2B5EF4-FFF2-40B4-BE49-F238E27FC236}">
                <a16:creationId xmlns:a16="http://schemas.microsoft.com/office/drawing/2014/main" id="{7F62A38B-0BBB-7A39-BE3D-4B696AE8F2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Placeholder">
            <a:extLst>
              <a:ext uri="{FF2B5EF4-FFF2-40B4-BE49-F238E27FC236}">
                <a16:creationId xmlns:a16="http://schemas.microsoft.com/office/drawing/2014/main" id="{C8C38F5E-9BC0-719F-02FF-D9B0010B4E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8" name="Subtitle Placeholder">
            <a:extLst>
              <a:ext uri="{FF2B5EF4-FFF2-40B4-BE49-F238E27FC236}">
                <a16:creationId xmlns:a16="http://schemas.microsoft.com/office/drawing/2014/main" id="{93DA8837-8538-EC91-4522-8F7D0204BE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C3874A56-F068-73F4-0F8E-2728FC25B4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FD4F4EDB-DDC3-8969-B1D8-C97542C1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836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2DC2EA98-9C0B-0656-7189-50959CB93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pic>
        <p:nvPicPr>
          <p:cNvPr id="5" name="Block I">
            <a:extLst>
              <a:ext uri="{FF2B5EF4-FFF2-40B4-BE49-F238E27FC236}">
                <a16:creationId xmlns:a16="http://schemas.microsoft.com/office/drawing/2014/main" id="{B6F3FFB3-15FF-5FEF-255A-ED6AEE9D5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4" name="Title Placeholder">
            <a:extLst>
              <a:ext uri="{FF2B5EF4-FFF2-40B4-BE49-F238E27FC236}">
                <a16:creationId xmlns:a16="http://schemas.microsoft.com/office/drawing/2014/main" id="{F7E785B2-7E34-E0D4-0458-2031C0247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7996"/>
            <a:ext cx="10515600" cy="1325563"/>
          </a:xfrm>
        </p:spPr>
        <p:txBody>
          <a:bodyPr/>
          <a:lstStyle>
            <a:lvl1pPr algn="ctr">
              <a:lnSpc>
                <a:spcPct val="10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5" name="Title underscore">
            <a:extLst>
              <a:ext uri="{FF2B5EF4-FFF2-40B4-BE49-F238E27FC236}">
                <a16:creationId xmlns:a16="http://schemas.microsoft.com/office/drawing/2014/main" id="{73C213B8-2261-4AAB-8CED-8BDC7849C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5664" y="4159281"/>
            <a:ext cx="1275549" cy="141956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epartment/Unit name Placeholder">
            <a:extLst>
              <a:ext uri="{FF2B5EF4-FFF2-40B4-BE49-F238E27FC236}">
                <a16:creationId xmlns:a16="http://schemas.microsoft.com/office/drawing/2014/main" id="{43F3769A-076E-8C78-317D-5BCB57976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576D1151-1586-A4CD-17CD-700A8ECAB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87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E08955-08BB-4699-BDD8-1E3D7EEFD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3B2E1F-8BE8-6F6E-A1F6-527F51B3D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B605B6C-A108-B529-76C2-7C90E4E90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fld id="{B0FD7414-5980-47D3-8184-86AD5D3D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8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go.illinois.edu/training_attendanc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illinois.qualtrics.com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o.illinois.edu/requestconsult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go.illinois.edu/qualtricsguide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ltrics.com/support/survey-platform/survey-module/editing-questions/rich-content-editor/insert-a-graphic/#ImagePropertie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qualtrics.com/support/survey-platform/survey-module/survey-tools/check-survey-accessibility/#QuestionTypeAccessibility" TargetMode="External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ltrics.com/support/survey-platform/survey-module/mobile-survey-optimization/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qualtrics.com/support/survey-platform/survey-module/survey-flow/advanced-elements/authenticator/authenticator-overview/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https://webtools.illinois.edu/" TargetMode="External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ltrics.com/support/survey-platform/distributions-module/mobile-distributions/sms-surveys/" TargetMode="External"/><Relationship Id="rId2" Type="http://schemas.openxmlformats.org/officeDocument/2006/relationships/hyperlink" Target="https://webstore.illinois.edu/shop/product.aspx?zpid=4641" TargetMode="External"/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hyperlink" Target="https://go.illinois.edu/qualtricsguide" TargetMode="External"/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ltrics.com/support/stats-iq/analyses/statistical-test-assumptions-technical-details/" TargetMode="External"/><Relationship Id="rId2" Type="http://schemas.openxmlformats.org/officeDocument/2006/relationships/hyperlink" Target="https://www.qualtrics.com/support/stats-iq/getting-started-with-stats-iq/overview-stats-iq/" TargetMode="External"/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o.uillinois.edu/gdprwebsite" TargetMode="External"/><Relationship Id="rId2" Type="http://schemas.openxmlformats.org/officeDocument/2006/relationships/hyperlink" Target="https://oprs.research.illinois.edu/guidelines-and-resources/research-topics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vpaa.uillinois.edu/resources/supplemental_privacy_notice_pip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A9EC4A6-94ED-FA8C-B0EE-B4DF1240E4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Welcome to the Qualtrics 2 </a:t>
            </a:r>
            <a:r>
              <a:rPr lang="en-US" sz="3200" dirty="0">
                <a:solidFill>
                  <a:schemeClr val="tx2"/>
                </a:solidFill>
                <a:ea typeface="+mn-ea"/>
                <a:cs typeface="+mn-cs"/>
              </a:rPr>
              <a:t>Training Session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!</a:t>
            </a:r>
          </a:p>
        </p:txBody>
      </p:sp>
      <p:sp>
        <p:nvSpPr>
          <p:cNvPr id="5" name="Department/Unit name Placeholder">
            <a:extLst>
              <a:ext uri="{FF2B5EF4-FFF2-40B4-BE49-F238E27FC236}">
                <a16:creationId xmlns:a16="http://schemas.microsoft.com/office/drawing/2014/main" id="{CF1EC5FD-EED4-2E4E-A82C-C2FA1010F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">
            <a:extLst>
              <a:ext uri="{FF2B5EF4-FFF2-40B4-BE49-F238E27FC236}">
                <a16:creationId xmlns:a16="http://schemas.microsoft.com/office/drawing/2014/main" id="{0B9BBAA9-91E1-31DB-25E6-02A496218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E80F972-D302-7F5E-DDB5-0A22A1C72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4228" y="1731376"/>
            <a:ext cx="10370191" cy="399486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</a:rPr>
              <a:t>Mark your attendance: </a:t>
            </a:r>
            <a:r>
              <a:rPr lang="en-US" dirty="0">
                <a:solidFill>
                  <a:schemeClr val="tx1"/>
                </a:solidFill>
                <a:hlinkClick r:id="rId3"/>
              </a:rPr>
              <a:t>go.illinois.edu/training_attendance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</a:rPr>
              <a:t>Please log into Qualtrics (</a:t>
            </a:r>
            <a:r>
              <a:rPr lang="en-US" dirty="0">
                <a:solidFill>
                  <a:schemeClr val="tx1"/>
                </a:solidFill>
                <a:hlinkClick r:id="rId4"/>
              </a:rPr>
              <a:t>illinois.qualtrics.com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</a:rPr>
              <a:t>Create a new survey to try out the techniques we’ll be discussing</a:t>
            </a:r>
          </a:p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</a:rPr>
              <a:t>Be ready with questions or issues you may have with your existing surveys – we will have time to address them</a:t>
            </a:r>
          </a:p>
        </p:txBody>
      </p:sp>
    </p:spTree>
    <p:extLst>
      <p:ext uri="{BB962C8B-B14F-4D97-AF65-F5344CB8AC3E}">
        <p14:creationId xmlns:p14="http://schemas.microsoft.com/office/powerpoint/2010/main" val="355753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BBCD03-5E76-37B0-731F-A252D2D60A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IP Address collection</a:t>
            </a:r>
          </a:p>
        </p:txBody>
      </p:sp>
      <p:pic>
        <p:nvPicPr>
          <p:cNvPr id="7" name="Picture 6" descr="Survey Options menu with the steps highlighted to anonymize responses.">
            <a:extLst>
              <a:ext uri="{FF2B5EF4-FFF2-40B4-BE49-F238E27FC236}">
                <a16:creationId xmlns:a16="http://schemas.microsoft.com/office/drawing/2014/main" id="{63117162-7CCE-9E31-4326-CD7BC51510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34"/>
          <a:stretch/>
        </p:blipFill>
        <p:spPr>
          <a:xfrm>
            <a:off x="957374" y="1466850"/>
            <a:ext cx="4421450" cy="4530999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D9CE7-14AA-D020-0133-BC2219DF2E4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481481" y="1466850"/>
            <a:ext cx="4620409" cy="4636304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>
                <a:solidFill>
                  <a:schemeClr val="tx1"/>
                </a:solidFill>
                <a:latin typeface="+mn-lt"/>
              </a:rPr>
              <a:t>Qualtrics collects respondents’ locations and IP addresses by default.</a:t>
            </a:r>
          </a:p>
          <a:p>
            <a:endParaRPr lang="en-US" sz="2400" dirty="0">
              <a:solidFill>
                <a:schemeClr val="tx1"/>
              </a:solidFill>
              <a:latin typeface="+mn-lt"/>
            </a:endParaRPr>
          </a:p>
          <a:p>
            <a:r>
              <a:rPr lang="en-US" sz="2400" dirty="0">
                <a:solidFill>
                  <a:schemeClr val="tx1"/>
                </a:solidFill>
                <a:latin typeface="+mn-lt"/>
              </a:rPr>
              <a:t>Often, you can tell respondents their responses are </a:t>
            </a:r>
            <a:r>
              <a:rPr lang="en-US" sz="2400" b="1" dirty="0">
                <a:solidFill>
                  <a:schemeClr val="tx1"/>
                </a:solidFill>
                <a:latin typeface="+mn-lt"/>
              </a:rPr>
              <a:t>confidential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and leave the default settings.</a:t>
            </a:r>
          </a:p>
          <a:p>
            <a:endParaRPr lang="en-US" sz="2400" dirty="0">
              <a:solidFill>
                <a:schemeClr val="tx1"/>
              </a:solidFill>
              <a:latin typeface="+mn-lt"/>
            </a:endParaRPr>
          </a:p>
          <a:p>
            <a:r>
              <a:rPr lang="en-US" sz="2400" dirty="0">
                <a:solidFill>
                  <a:schemeClr val="tx1"/>
                </a:solidFill>
                <a:latin typeface="+mn-lt"/>
              </a:rPr>
              <a:t>To make responses truly anonymous, go to </a:t>
            </a:r>
            <a:r>
              <a:rPr lang="en-US" sz="2400" b="1" dirty="0">
                <a:solidFill>
                  <a:schemeClr val="tx1"/>
                </a:solidFill>
                <a:latin typeface="+mn-lt"/>
              </a:rPr>
              <a:t>Security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under </a:t>
            </a:r>
            <a:r>
              <a:rPr lang="en-US" sz="2400" b="1" dirty="0">
                <a:solidFill>
                  <a:schemeClr val="tx1"/>
                </a:solidFill>
                <a:latin typeface="+mn-lt"/>
              </a:rPr>
              <a:t>Survey Options.</a:t>
            </a:r>
          </a:p>
          <a:p>
            <a:pPr marL="0" indent="0">
              <a:buNone/>
            </a:pPr>
            <a:endParaRPr lang="en-US" sz="2400" b="1" dirty="0">
              <a:solidFill>
                <a:schemeClr val="tx1"/>
              </a:solidFill>
              <a:latin typeface="+mn-lt"/>
            </a:endParaRPr>
          </a:p>
          <a:p>
            <a:r>
              <a:rPr lang="en-US" sz="2400" dirty="0">
                <a:solidFill>
                  <a:schemeClr val="tx1"/>
                </a:solidFill>
                <a:latin typeface="+mn-lt"/>
              </a:rPr>
              <a:t>Anonymous surveys cannot be used for </a:t>
            </a:r>
            <a:r>
              <a:rPr lang="en-US" sz="2400" b="1" dirty="0">
                <a:solidFill>
                  <a:schemeClr val="tx1"/>
                </a:solidFill>
                <a:latin typeface="+mn-lt"/>
              </a:rPr>
              <a:t>longitudinal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data collection.</a:t>
            </a:r>
          </a:p>
          <a:p>
            <a:endParaRPr lang="en-US" sz="2400" b="1" dirty="0">
              <a:solidFill>
                <a:schemeClr val="tx1"/>
              </a:solidFill>
              <a:latin typeface="+mn-lt"/>
            </a:endParaRPr>
          </a:p>
          <a:p>
            <a:r>
              <a:rPr lang="en-US" sz="2400" b="1" dirty="0">
                <a:solidFill>
                  <a:schemeClr val="tx1"/>
                </a:solidFill>
                <a:latin typeface="+mn-lt"/>
              </a:rPr>
              <a:t>Note: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This setting is applied to each survey separately.</a:t>
            </a:r>
            <a:endParaRPr lang="en-US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ED2900-92FE-1942-BA1E-77C9982ED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A6CC82-C79B-B055-9CF6-070205383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487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7BA4AA-076F-A53F-805F-2F58D17C8E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Force vs Request Response</a:t>
            </a:r>
          </a:p>
        </p:txBody>
      </p:sp>
      <p:pic>
        <p:nvPicPr>
          <p:cNvPr id="7" name="Picture 6" descr="Question editing pane, highlighting the &quot;Add requirements&quot; toggle that lets you force or request response to a question">
            <a:extLst>
              <a:ext uri="{FF2B5EF4-FFF2-40B4-BE49-F238E27FC236}">
                <a16:creationId xmlns:a16="http://schemas.microsoft.com/office/drawing/2014/main" id="{022F1910-C4A5-694F-807A-FE18462972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7" r="-171"/>
          <a:stretch/>
        </p:blipFill>
        <p:spPr>
          <a:xfrm>
            <a:off x="457200" y="1619336"/>
            <a:ext cx="5965842" cy="422584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65CFDD0-7981-7EBD-9B9C-253B1F27B8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00407" y="1483297"/>
            <a:ext cx="5047092" cy="4501765"/>
          </a:xfrm>
        </p:spPr>
        <p:txBody>
          <a:bodyPr>
            <a:normAutofit/>
          </a:bodyPr>
          <a:lstStyle/>
          <a:p>
            <a:pPr marL="514350" indent="-285750"/>
            <a:r>
              <a:rPr lang="en-US" dirty="0">
                <a:solidFill>
                  <a:schemeClr val="tx1"/>
                </a:solidFill>
              </a:rPr>
              <a:t>You can </a:t>
            </a:r>
            <a:r>
              <a:rPr lang="en-US" b="1" dirty="0">
                <a:solidFill>
                  <a:schemeClr val="tx1"/>
                </a:solidFill>
              </a:rPr>
              <a:t>force response</a:t>
            </a:r>
            <a:r>
              <a:rPr lang="en-US" dirty="0">
                <a:solidFill>
                  <a:schemeClr val="tx1"/>
                </a:solidFill>
              </a:rPr>
              <a:t> in </a:t>
            </a:r>
            <a:r>
              <a:rPr lang="en-US" i="1" dirty="0">
                <a:solidFill>
                  <a:schemeClr val="tx1"/>
                </a:solidFill>
              </a:rPr>
              <a:t>forms</a:t>
            </a:r>
            <a:r>
              <a:rPr lang="en-US" dirty="0">
                <a:solidFill>
                  <a:schemeClr val="tx1"/>
                </a:solidFill>
              </a:rPr>
              <a:t>, but avoid it in </a:t>
            </a:r>
            <a:r>
              <a:rPr lang="en-US" i="1" dirty="0">
                <a:solidFill>
                  <a:schemeClr val="tx1"/>
                </a:solidFill>
              </a:rPr>
              <a:t>surveys</a:t>
            </a:r>
          </a:p>
          <a:p>
            <a:pPr marL="514350" indent="-285750"/>
            <a:endParaRPr lang="en-US" dirty="0">
              <a:solidFill>
                <a:schemeClr val="tx1"/>
              </a:solidFill>
            </a:endParaRPr>
          </a:p>
          <a:p>
            <a:pPr marL="514350" indent="-285750"/>
            <a:r>
              <a:rPr lang="en-US" dirty="0">
                <a:solidFill>
                  <a:schemeClr val="tx1"/>
                </a:solidFill>
              </a:rPr>
              <a:t>In surveys, only force response to the consent question(s)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3ED034E-3F1C-00F2-F36E-D83BAFA65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102F03-7A22-364C-B86C-7DA056912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743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8114D-439F-F7EA-5FE7-DC506D44C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Design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67A5D50-C07E-048D-C66B-CFFF5CF3D6CE}"/>
              </a:ext>
            </a:extLst>
          </p:cNvPr>
          <p:cNvSpPr txBox="1">
            <a:spLocks/>
          </p:cNvSpPr>
          <p:nvPr/>
        </p:nvSpPr>
        <p:spPr>
          <a:xfrm>
            <a:off x="838200" y="4226606"/>
            <a:ext cx="10515600" cy="19166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800" dirty="0"/>
              <a:t>How do people answer questions?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What is satisficing? How do I avoid it?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When should I use open-ended and multiple-choice 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BAA1C-F814-2855-0FD2-2F100FE39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63559F8C-6D82-A462-7251-6A74FE686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134D44-37F0-44A1-8A08-E9432A030C07}" type="slidenum">
              <a:rPr lang="en-US" sz="1200" b="1" smtClean="0">
                <a:solidFill>
                  <a:schemeClr val="bg1"/>
                </a:solidFill>
              </a:rPr>
              <a:pPr algn="r"/>
              <a:t>12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219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 Theory of Question Answering (1)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6D31-6894-8695-3DF1-128814999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228" y="1904561"/>
            <a:ext cx="10370191" cy="4130479"/>
          </a:xfrm>
        </p:spPr>
        <p:txBody>
          <a:bodyPr>
            <a:normAutofit lnSpcReduction="10000"/>
          </a:bodyPr>
          <a:lstStyle/>
          <a:p>
            <a:pPr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</a:rPr>
              <a:t>Cognitive Steps to Answering a Survey Question</a:t>
            </a:r>
          </a:p>
          <a:p>
            <a:pPr marL="742950" lvl="1" indent="-514350">
              <a:spcAft>
                <a:spcPts val="1800"/>
              </a:spcAft>
              <a:buFont typeface="+mj-lt"/>
              <a:buAutoNum type="arabicPeriod"/>
            </a:pPr>
            <a:r>
              <a:rPr lang="en-US" b="1" dirty="0"/>
              <a:t>Interpret</a:t>
            </a:r>
            <a:r>
              <a:rPr lang="en-US" dirty="0"/>
              <a:t> the meaning of the question</a:t>
            </a:r>
          </a:p>
          <a:p>
            <a:pPr marL="742950" lvl="1" indent="-514350">
              <a:spcAft>
                <a:spcPts val="1800"/>
              </a:spcAft>
              <a:buFont typeface="+mj-lt"/>
              <a:buAutoNum type="arabicPeriod"/>
            </a:pPr>
            <a:r>
              <a:rPr lang="en-US" b="1" dirty="0"/>
              <a:t>Retrieve</a:t>
            </a:r>
            <a:r>
              <a:rPr lang="en-US" dirty="0"/>
              <a:t> the relevant information from memory</a:t>
            </a:r>
          </a:p>
          <a:p>
            <a:pPr marL="742950" lvl="1" indent="-514350">
              <a:spcAft>
                <a:spcPts val="1800"/>
              </a:spcAft>
              <a:buFont typeface="+mj-lt"/>
              <a:buAutoNum type="arabicPeriod"/>
            </a:pPr>
            <a:r>
              <a:rPr lang="en-US" b="1" dirty="0"/>
              <a:t>Form a judgment</a:t>
            </a:r>
            <a:r>
              <a:rPr lang="en-US" dirty="0"/>
              <a:t> based upon that information</a:t>
            </a:r>
          </a:p>
          <a:p>
            <a:pPr marL="742950" lvl="1" indent="-514350">
              <a:spcAft>
                <a:spcPts val="1800"/>
              </a:spcAft>
              <a:buFont typeface="+mj-lt"/>
              <a:buAutoNum type="arabicPeriod"/>
            </a:pPr>
            <a:r>
              <a:rPr lang="en-US" b="1" dirty="0"/>
              <a:t>Select a response</a:t>
            </a:r>
            <a:r>
              <a:rPr lang="en-US" dirty="0"/>
              <a:t> from the available options</a:t>
            </a:r>
          </a:p>
          <a:p>
            <a:pPr marL="742950" lvl="1" indent="-514350">
              <a:spcAft>
                <a:spcPts val="1800"/>
              </a:spcAft>
              <a:buFont typeface="+mj-lt"/>
              <a:buAutoNum type="arabicPeriod"/>
            </a:pPr>
            <a:endParaRPr lang="en-US" dirty="0"/>
          </a:p>
          <a:p>
            <a:pPr>
              <a:spcAft>
                <a:spcPts val="1800"/>
              </a:spcAft>
            </a:pPr>
            <a:r>
              <a:rPr lang="en-US" b="1" dirty="0">
                <a:solidFill>
                  <a:schemeClr val="tx1"/>
                </a:solidFill>
              </a:rPr>
              <a:t>When </a:t>
            </a:r>
            <a:r>
              <a:rPr lang="en-US" b="1" i="1" dirty="0">
                <a:solidFill>
                  <a:schemeClr val="tx1"/>
                </a:solidFill>
              </a:rPr>
              <a:t>all steps </a:t>
            </a:r>
            <a:r>
              <a:rPr lang="en-US" b="1" dirty="0">
                <a:solidFill>
                  <a:schemeClr val="tx1"/>
                </a:solidFill>
              </a:rPr>
              <a:t>are used, this is called “</a:t>
            </a:r>
            <a:r>
              <a:rPr lang="en-US" b="1" i="1" dirty="0">
                <a:solidFill>
                  <a:schemeClr val="tx1"/>
                </a:solidFill>
              </a:rPr>
              <a:t>optimizing</a:t>
            </a:r>
            <a:r>
              <a:rPr lang="en-US" b="1" dirty="0">
                <a:solidFill>
                  <a:schemeClr val="tx1"/>
                </a:solidFill>
              </a:rPr>
              <a:t>”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242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 Theory of Question Answering (2)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6D31-6894-8695-3DF1-128814999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228" y="1904561"/>
            <a:ext cx="10370191" cy="4130479"/>
          </a:xfrm>
        </p:spPr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Example: How do you feel about ability to handle your workload this semester?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Extremely confident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Very confident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Somewhat confident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Not very confident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Not at all confident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099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 Theory of Question Answering (3)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6D31-6894-8695-3DF1-128814999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228" y="1904561"/>
            <a:ext cx="10370191" cy="4130479"/>
          </a:xfrm>
        </p:spPr>
        <p:txBody>
          <a:bodyPr>
            <a:normAutofit lnSpcReduction="10000"/>
          </a:bodyPr>
          <a:lstStyle/>
          <a:p>
            <a:pPr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</a:rPr>
              <a:t>Cognitive Steps to Answering a Survey Question</a:t>
            </a:r>
          </a:p>
          <a:p>
            <a:pPr marL="742950" lvl="1" indent="-514350">
              <a:spcAft>
                <a:spcPts val="1800"/>
              </a:spcAft>
              <a:buFont typeface="+mj-lt"/>
              <a:buAutoNum type="arabicPeriod"/>
            </a:pPr>
            <a:r>
              <a:rPr lang="en-US" b="1" dirty="0"/>
              <a:t>Interpret</a:t>
            </a:r>
            <a:r>
              <a:rPr lang="en-US" dirty="0"/>
              <a:t> the meaning of the question</a:t>
            </a:r>
          </a:p>
          <a:p>
            <a:pPr marL="742950" lvl="1" indent="-514350">
              <a:spcAft>
                <a:spcPts val="1800"/>
              </a:spcAft>
              <a:buFont typeface="+mj-lt"/>
              <a:buAutoNum type="arabicPeriod"/>
            </a:pPr>
            <a:r>
              <a:rPr lang="en-US" b="1" strike="sngStrike" dirty="0"/>
              <a:t>Retrieve</a:t>
            </a:r>
            <a:r>
              <a:rPr lang="en-US" strike="sngStrike" dirty="0"/>
              <a:t> the relevant information from memory</a:t>
            </a:r>
          </a:p>
          <a:p>
            <a:pPr marL="742950" lvl="1" indent="-514350">
              <a:spcAft>
                <a:spcPts val="1800"/>
              </a:spcAft>
              <a:buFont typeface="+mj-lt"/>
              <a:buAutoNum type="arabicPeriod"/>
            </a:pPr>
            <a:r>
              <a:rPr lang="en-US" b="1" strike="sngStrike" dirty="0"/>
              <a:t>Form a judgment</a:t>
            </a:r>
            <a:r>
              <a:rPr lang="en-US" strike="sngStrike" dirty="0"/>
              <a:t> based upon that information</a:t>
            </a:r>
          </a:p>
          <a:p>
            <a:pPr marL="742950" lvl="1" indent="-514350">
              <a:spcAft>
                <a:spcPts val="1800"/>
              </a:spcAft>
              <a:buFont typeface="+mj-lt"/>
              <a:buAutoNum type="arabicPeriod"/>
            </a:pPr>
            <a:r>
              <a:rPr lang="en-US" b="1" dirty="0"/>
              <a:t>Select a response</a:t>
            </a:r>
            <a:r>
              <a:rPr lang="en-US" dirty="0"/>
              <a:t> from the available options</a:t>
            </a:r>
          </a:p>
          <a:p>
            <a:pPr marL="742950" lvl="1" indent="-514350">
              <a:spcAft>
                <a:spcPts val="1800"/>
              </a:spcAft>
              <a:buFont typeface="+mj-lt"/>
              <a:buAutoNum type="arabicPeriod"/>
            </a:pPr>
            <a:endParaRPr lang="en-US" dirty="0"/>
          </a:p>
          <a:p>
            <a:pPr>
              <a:spcAft>
                <a:spcPts val="1800"/>
              </a:spcAft>
            </a:pPr>
            <a:r>
              <a:rPr lang="en-US" b="1" dirty="0">
                <a:solidFill>
                  <a:schemeClr val="tx1"/>
                </a:solidFill>
              </a:rPr>
              <a:t>When steps are </a:t>
            </a:r>
            <a:r>
              <a:rPr lang="en-US" b="1" i="1" dirty="0">
                <a:solidFill>
                  <a:schemeClr val="tx1"/>
                </a:solidFill>
              </a:rPr>
              <a:t>skipped</a:t>
            </a:r>
            <a:r>
              <a:rPr lang="en-US" b="1" dirty="0">
                <a:solidFill>
                  <a:schemeClr val="tx1"/>
                </a:solidFill>
              </a:rPr>
              <a:t>, this is called “</a:t>
            </a:r>
            <a:r>
              <a:rPr lang="en-US" b="1" i="1" dirty="0">
                <a:solidFill>
                  <a:schemeClr val="tx1"/>
                </a:solidFill>
              </a:rPr>
              <a:t>satisficing</a:t>
            </a:r>
            <a:r>
              <a:rPr lang="en-US" b="1" dirty="0">
                <a:solidFill>
                  <a:schemeClr val="tx1"/>
                </a:solidFill>
              </a:rPr>
              <a:t>”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999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 Theory of Question Answering (4)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6D31-6894-8695-3DF1-128814999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228" y="1904561"/>
            <a:ext cx="10370191" cy="4130479"/>
          </a:xfrm>
        </p:spPr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Example: How many books do you own?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Zero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Between 1 and 10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Between 11 and 20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Between 21 and 30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Between 31 and 40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More than 40</a:t>
            </a:r>
          </a:p>
          <a:p>
            <a:pPr>
              <a:spcAft>
                <a:spcPts val="600"/>
              </a:spcAft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088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Satisficing (1)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6D31-6894-8695-3DF1-128814999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748975" y="2193297"/>
            <a:ext cx="6181287" cy="3815662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3600" dirty="0">
                <a:solidFill>
                  <a:schemeClr val="tx1"/>
                </a:solidFill>
                <a:latin typeface="+mn-lt"/>
              </a:rPr>
              <a:t>Satisficing means:</a:t>
            </a:r>
          </a:p>
          <a:p>
            <a:pPr marL="457200" lvl="1" indent="0">
              <a:spcAft>
                <a:spcPts val="1800"/>
              </a:spcAft>
              <a:buNone/>
            </a:pPr>
            <a:r>
              <a:rPr lang="en-US" sz="3600" dirty="0">
                <a:solidFill>
                  <a:schemeClr val="tx1"/>
                </a:solidFill>
                <a:latin typeface="+mn-lt"/>
              </a:rPr>
              <a:t>choosing a plausible answer that would be easy to justify without thinking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859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Satisficing (2)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6D31-6894-8695-3DF1-128814999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228" y="1580336"/>
            <a:ext cx="10370191" cy="4593515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</a:rPr>
              <a:t>Examples: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Choosing the first response that looks reasonable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Choosing a response at random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Choosing a socially desirable response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Saying “I don’t know”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28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Satisficing (3)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6D31-6894-8695-3DF1-128814999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228" y="1580336"/>
            <a:ext cx="10370191" cy="4593515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</a:rPr>
              <a:t>Why do people satisfice?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Lack of ability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Lack of motivation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Task difficulty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32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1856838-F3CF-6D39-FE8B-6DBB5B083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542" y="1832610"/>
            <a:ext cx="9470733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Intermediate Qualtrics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651B3C0-E723-F355-87CF-587125C085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022496"/>
          </a:xfrm>
        </p:spPr>
        <p:txBody>
          <a:bodyPr/>
          <a:lstStyle/>
          <a:p>
            <a:r>
              <a:rPr lang="en-US" dirty="0"/>
              <a:t>Instructor: Nathan Jeffery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43036B8-6DFB-182D-3ED1-CF67294019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7222E6-48E5-DA7B-FD0D-7EBC64E742DF}"/>
              </a:ext>
            </a:extLst>
          </p:cNvPr>
          <p:cNvSpPr txBox="1"/>
          <p:nvPr/>
        </p:nvSpPr>
        <p:spPr>
          <a:xfrm>
            <a:off x="10058567" y="6413698"/>
            <a:ext cx="20794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Last updated: 2026-02-18</a:t>
            </a:r>
          </a:p>
        </p:txBody>
      </p:sp>
    </p:spTree>
    <p:extLst>
      <p:ext uri="{BB962C8B-B14F-4D97-AF65-F5344CB8AC3E}">
        <p14:creationId xmlns:p14="http://schemas.microsoft.com/office/powerpoint/2010/main" val="38378083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schemeClr val="tx2"/>
                </a:solidFill>
                <a:ea typeface="+mn-ea"/>
                <a:cs typeface="+mn-cs"/>
              </a:rPr>
              <a:t>How do we m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inimize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lang="en-US" sz="3200" dirty="0">
                <a:solidFill>
                  <a:schemeClr val="tx2"/>
                </a:solidFill>
                <a:ea typeface="+mn-ea"/>
                <a:cs typeface="+mn-cs"/>
              </a:rPr>
              <a:t>s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atisficing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? (1)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6D31-6894-8695-3DF1-128814999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228" y="1624405"/>
            <a:ext cx="10370191" cy="4507454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</a:rPr>
              <a:t>Maximize their ability to respond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Use language appropriate for the audience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Ask about topics they are familiar with</a:t>
            </a:r>
            <a:br>
              <a:rPr lang="en-US" dirty="0"/>
            </a:br>
            <a:endParaRPr lang="en-US" dirty="0"/>
          </a:p>
          <a:p>
            <a:pPr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</a:rPr>
              <a:t>Maximize their motivation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Describe the purpose and value of the survey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Keep the survey short</a:t>
            </a:r>
          </a:p>
          <a:p>
            <a:pPr lvl="1">
              <a:spcAft>
                <a:spcPts val="1800"/>
              </a:spcAft>
            </a:pP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039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schemeClr val="tx2"/>
                </a:solidFill>
              </a:rPr>
              <a:t>How do we minimize satisficing?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6D31-6894-8695-3DF1-128814999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228" y="1624405"/>
            <a:ext cx="10370191" cy="4507454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</a:rPr>
              <a:t>Minimize task difficulty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Minimize the number of words in questions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Use familiar words at an “easy” reading level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Focus on current or very recent events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Ask about one topic per question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Use </a:t>
            </a:r>
            <a:r>
              <a:rPr lang="en-US" b="1" dirty="0"/>
              <a:t>survey logic</a:t>
            </a:r>
            <a:r>
              <a:rPr lang="en-US" dirty="0"/>
              <a:t> when possible </a:t>
            </a:r>
            <a:r>
              <a:rPr lang="en-US" i="1" dirty="0"/>
              <a:t>(branch, display, skip)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Use verbal labels on scale points instead of numbers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Avoid agree/disagree, true/false, yes/no questions</a:t>
            </a:r>
          </a:p>
          <a:p>
            <a:pPr lvl="1">
              <a:spcAft>
                <a:spcPts val="1800"/>
              </a:spcAft>
            </a:pP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43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Open-ended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6D31-6894-8695-3DF1-128814999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228" y="1624405"/>
            <a:ext cx="10370191" cy="4507454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  <a:latin typeface="+mn-lt"/>
              </a:rPr>
              <a:t>If you want a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numeric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answer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“On average, how many days per week do you work from home?”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You can use </a:t>
            </a:r>
            <a:r>
              <a:rPr lang="en-US" b="1" dirty="0"/>
              <a:t>validation</a:t>
            </a:r>
            <a:r>
              <a:rPr lang="en-US" dirty="0"/>
              <a:t> to ensure that only numeric answers are provided</a:t>
            </a:r>
            <a:br>
              <a:rPr lang="en-US" dirty="0"/>
            </a:br>
            <a:endParaRPr lang="en-US" dirty="0"/>
          </a:p>
          <a:p>
            <a:pPr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  <a:latin typeface="+mn-lt"/>
              </a:rPr>
              <a:t>When you can’t list all possible answers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If you want to know </a:t>
            </a:r>
            <a:r>
              <a:rPr lang="en-US" i="1" dirty="0"/>
              <a:t>why</a:t>
            </a:r>
            <a:r>
              <a:rPr lang="en-US" dirty="0"/>
              <a:t> things happen, use open-ended, not a multiple choice with “other – please specify”</a:t>
            </a:r>
          </a:p>
          <a:p>
            <a:pPr lvl="2">
              <a:spcAft>
                <a:spcPts val="600"/>
              </a:spcAft>
            </a:pPr>
            <a:r>
              <a:rPr lang="en-US" dirty="0"/>
              <a:t>People don’t often “specify”</a:t>
            </a:r>
          </a:p>
          <a:p>
            <a:pPr lvl="2">
              <a:spcAft>
                <a:spcPts val="600"/>
              </a:spcAft>
            </a:pPr>
            <a:r>
              <a:rPr lang="en-US" dirty="0"/>
              <a:t>The list of answers you provide limits the kind of answer they will give</a:t>
            </a:r>
          </a:p>
          <a:p>
            <a:pPr lvl="1">
              <a:spcAft>
                <a:spcPts val="1800"/>
              </a:spcAft>
            </a:pPr>
            <a:endParaRPr lang="en-US" dirty="0"/>
          </a:p>
          <a:p>
            <a:pPr lvl="1">
              <a:spcAft>
                <a:spcPts val="1800"/>
              </a:spcAft>
            </a:pP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6003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Item-specific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vs 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gree-disagree questions (1)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6D31-6894-8695-3DF1-128814999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228" y="1624405"/>
            <a:ext cx="10370191" cy="4507454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  <a:latin typeface="+mn-lt"/>
              </a:rPr>
              <a:t>Some research suggests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item-specific questions yield better data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than agree-disagree questions</a:t>
            </a:r>
          </a:p>
          <a:p>
            <a:pPr>
              <a:spcAft>
                <a:spcPts val="1800"/>
              </a:spcAft>
            </a:pPr>
            <a:endParaRPr lang="en-US" dirty="0">
              <a:solidFill>
                <a:schemeClr val="tx1"/>
              </a:solidFill>
              <a:latin typeface="+mn-lt"/>
            </a:endParaRPr>
          </a:p>
          <a:p>
            <a:pPr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  <a:latin typeface="+mn-lt"/>
              </a:rPr>
              <a:t>Why do people use agree-disagree questions?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Easy to write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Easy to copy them from other surveys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Easy to ask about unrelated topics with the same scale</a:t>
            </a:r>
            <a:br>
              <a:rPr lang="en-US" dirty="0"/>
            </a:br>
            <a:endParaRPr lang="en-US" dirty="0"/>
          </a:p>
          <a:p>
            <a:pPr lvl="1">
              <a:spcAft>
                <a:spcPts val="1800"/>
              </a:spcAft>
            </a:pP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156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schemeClr val="tx2"/>
                </a:solidFill>
              </a:rPr>
              <a:t>Why might you want to avoid agree-disagree 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6D31-6894-8695-3DF1-128814999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229" y="1624405"/>
            <a:ext cx="9988788" cy="450745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+mn-lt"/>
              </a:rPr>
              <a:t>People are prone to acquiescence bias – to say “agree” without thinking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This tendency varies across demographic groups</a:t>
            </a:r>
          </a:p>
          <a:p>
            <a:pPr lvl="1"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+mn-lt"/>
              </a:rPr>
              <a:t>Less statistically reliable</a:t>
            </a:r>
          </a:p>
          <a:p>
            <a:pPr>
              <a:spcAft>
                <a:spcPts val="600"/>
              </a:spcAft>
            </a:pPr>
            <a:endParaRPr lang="en-US" dirty="0">
              <a:solidFill>
                <a:schemeClr val="tx1"/>
              </a:solidFill>
              <a:latin typeface="+mn-lt"/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+mn-lt"/>
              </a:rPr>
              <a:t>Difficult to interpret “disagree” responses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2382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Item-specific Questions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F90E185-B107-6629-ED5E-D26BFD315FE1}"/>
              </a:ext>
            </a:extLst>
          </p:cNvPr>
          <p:cNvSpPr txBox="1">
            <a:spLocks/>
          </p:cNvSpPr>
          <p:nvPr/>
        </p:nvSpPr>
        <p:spPr>
          <a:xfrm>
            <a:off x="137863" y="2162285"/>
            <a:ext cx="4912521" cy="33025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457200" indent="-4572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r>
              <a:rPr lang="en-US" dirty="0">
                <a:solidFill>
                  <a:schemeClr val="bg2"/>
                </a:solidFill>
              </a:rPr>
              <a:t>Instead of …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My IT professional is very helpful.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Strongly Disagree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Disagree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Neither agree nor disagree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Agree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Strongly Agree</a:t>
            </a:r>
            <a:br>
              <a:rPr lang="en-US" dirty="0"/>
            </a:b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CEAAC6B-0DA3-FBFB-623C-EAB64003E161}"/>
              </a:ext>
            </a:extLst>
          </p:cNvPr>
          <p:cNvSpPr txBox="1">
            <a:spLocks/>
          </p:cNvSpPr>
          <p:nvPr/>
        </p:nvSpPr>
        <p:spPr>
          <a:xfrm>
            <a:off x="6628261" y="2162286"/>
            <a:ext cx="5315738" cy="330259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457200" indent="-4572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r>
              <a:rPr lang="en-US" dirty="0">
                <a:solidFill>
                  <a:schemeClr val="bg2"/>
                </a:solidFill>
              </a:rPr>
              <a:t>Consider …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How helpful is your IT professional?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Extremely helpful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Very helpful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Moderately helpful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Slightly helpful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Not helpful at all</a:t>
            </a:r>
            <a:br>
              <a:rPr lang="en-US" dirty="0"/>
            </a:br>
            <a:endParaRPr lang="en-US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726B7C51-D76D-4DB0-0405-BBCA989ED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98203" y="3528506"/>
            <a:ext cx="1282240" cy="570156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6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BF0F1-8398-693A-3064-F37B7C8E1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BD402-D99D-9DEC-AB4A-055C2BDF7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Formatting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CDD4E-2752-A7ED-07BC-6F1838606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C885A6FE-8B69-A9F6-217D-538DBD515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134D44-37F0-44A1-8A08-E9432A030C07}" type="slidenum">
              <a:rPr lang="en-US" sz="1200" b="1" smtClean="0">
                <a:solidFill>
                  <a:schemeClr val="bg1"/>
                </a:solidFill>
              </a:rPr>
              <a:pPr algn="r"/>
              <a:t>26</a:t>
            </a:fld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B3FD89D-451C-8A58-CE6E-CD4DE53EECBC}"/>
              </a:ext>
            </a:extLst>
          </p:cNvPr>
          <p:cNvSpPr txBox="1">
            <a:spLocks/>
          </p:cNvSpPr>
          <p:nvPr/>
        </p:nvSpPr>
        <p:spPr>
          <a:xfrm>
            <a:off x="838200" y="4522173"/>
            <a:ext cx="10515600" cy="17133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Rich Content Editor</a:t>
            </a:r>
          </a:p>
          <a:p>
            <a:r>
              <a:rPr lang="en-US" sz="2800" dirty="0"/>
              <a:t>Piped Text</a:t>
            </a:r>
          </a:p>
          <a:p>
            <a:r>
              <a:rPr lang="en-US" sz="2800" dirty="0"/>
              <a:t>Carry Forward</a:t>
            </a:r>
          </a:p>
          <a:p>
            <a:r>
              <a:rPr lang="en-US" sz="2800" dirty="0"/>
              <a:t>Recode Values</a:t>
            </a:r>
          </a:p>
        </p:txBody>
      </p:sp>
    </p:spTree>
    <p:extLst>
      <p:ext uri="{BB962C8B-B14F-4D97-AF65-F5344CB8AC3E}">
        <p14:creationId xmlns:p14="http://schemas.microsoft.com/office/powerpoint/2010/main" val="20452142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BA5C42-69C4-202E-EBDA-7DA8C15E29C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Rich Content Editor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8AD2C-1709-CB47-FCE8-99026F37A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4E58E7-3554-57A0-D1C1-7499F6F68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27</a:t>
            </a:fld>
            <a:endParaRPr lang="en-US" dirty="0"/>
          </a:p>
        </p:txBody>
      </p:sp>
      <p:grpSp>
        <p:nvGrpSpPr>
          <p:cNvPr id="12" name="Group 11" descr="Question editing area, highlighting the 'Rich content editor' button that appears when question text is selected.">
            <a:extLst>
              <a:ext uri="{FF2B5EF4-FFF2-40B4-BE49-F238E27FC236}">
                <a16:creationId xmlns:a16="http://schemas.microsoft.com/office/drawing/2014/main" id="{D05B9C0D-D5C7-8463-9BE6-86D49798264F}"/>
              </a:ext>
            </a:extLst>
          </p:cNvPr>
          <p:cNvGrpSpPr/>
          <p:nvPr/>
        </p:nvGrpSpPr>
        <p:grpSpPr>
          <a:xfrm>
            <a:off x="2484237" y="1974784"/>
            <a:ext cx="5467995" cy="2383891"/>
            <a:chOff x="2484237" y="1974784"/>
            <a:chExt cx="5467995" cy="238389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C924985-A252-D1E4-D276-20373CDDE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0132" y="2129825"/>
              <a:ext cx="5372100" cy="2228850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4B06680-7275-5518-3BA9-D0BAC15F0CB9}"/>
                </a:ext>
              </a:extLst>
            </p:cNvPr>
            <p:cNvSpPr/>
            <p:nvPr/>
          </p:nvSpPr>
          <p:spPr>
            <a:xfrm>
              <a:off x="2484237" y="1974784"/>
              <a:ext cx="1923171" cy="920916"/>
            </a:xfrm>
            <a:prstGeom prst="ellips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09434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AB72A3-714B-0D4A-D175-7C86CDC8AB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Piped Text (1)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D0C418-A201-9E83-CA3F-BD535C539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122D43-185D-15C0-853B-579B07BF0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6" name="Picture 5" descr="1. Click the question text and choose Piped Text&#10;2. Select the source you want to pipe the text from&#10;(In this case: a Survey Question)&#10;3. Select the correct survey question or other option&#10;4. Select the part of the survey question you want to pipe&#10;(Usually, Selected Choices)">
            <a:extLst>
              <a:ext uri="{FF2B5EF4-FFF2-40B4-BE49-F238E27FC236}">
                <a16:creationId xmlns:a16="http://schemas.microsoft.com/office/drawing/2014/main" id="{9680FE59-4656-9C00-4AB2-982D412BF97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754" y="1466850"/>
            <a:ext cx="7003730" cy="460069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29068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AB72A3-714B-0D4A-D175-7C86CDC8AB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Piped Text</a:t>
            </a:r>
            <a:r>
              <a:rPr lang="en-US" sz="3200" dirty="0">
                <a:solidFill>
                  <a:schemeClr val="tx2"/>
                </a:solidFill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(2)</a:t>
            </a:r>
          </a:p>
        </p:txBody>
      </p:sp>
      <p:pic>
        <p:nvPicPr>
          <p:cNvPr id="10" name="Picture 9" descr="An example question asks &quot;why are you feeling&quot; followed by a string of piped text code">
            <a:extLst>
              <a:ext uri="{FF2B5EF4-FFF2-40B4-BE49-F238E27FC236}">
                <a16:creationId xmlns:a16="http://schemas.microsoft.com/office/drawing/2014/main" id="{99DCB258-36B7-D110-3776-6B5412661A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33" y="1832912"/>
            <a:ext cx="5434837" cy="131939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8" name="Picture 7" descr="In the survey preview, the previous example question now reads as &quot;Why are you feeling excellent?&quot;">
            <a:extLst>
              <a:ext uri="{FF2B5EF4-FFF2-40B4-BE49-F238E27FC236}">
                <a16:creationId xmlns:a16="http://schemas.microsoft.com/office/drawing/2014/main" id="{826747BC-1771-0500-0F34-BDFAEC9974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332" y="4063675"/>
            <a:ext cx="5434837" cy="1425048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3E9D9E-9CAA-7682-229C-EEA9EEBFB382}"/>
              </a:ext>
            </a:extLst>
          </p:cNvPr>
          <p:cNvSpPr txBox="1"/>
          <p:nvPr/>
        </p:nvSpPr>
        <p:spPr>
          <a:xfrm>
            <a:off x="7541111" y="1832912"/>
            <a:ext cx="38126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Preview</a:t>
            </a:r>
            <a:r>
              <a:rPr lang="en-US" sz="2000" dirty="0"/>
              <a:t> the survey to see how it will look.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Add a </a:t>
            </a:r>
            <a:r>
              <a:rPr lang="en-US" sz="2000" b="1" dirty="0"/>
              <a:t>page break</a:t>
            </a:r>
            <a:r>
              <a:rPr lang="en-US" sz="2000" dirty="0"/>
              <a:t> if you’re piping text from a previous question</a:t>
            </a:r>
          </a:p>
          <a:p>
            <a:endParaRPr lang="en-U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D0C418-A201-9E83-CA3F-BD535C539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122D43-185D-15C0-853B-579B07BF0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802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Placeholder">
            <a:extLst>
              <a:ext uri="{FF2B5EF4-FFF2-40B4-BE49-F238E27FC236}">
                <a16:creationId xmlns:a16="http://schemas.microsoft.com/office/drawing/2014/main" id="{3896772D-510D-DDF5-563D-84F846DA42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Request a consultation</a:t>
            </a:r>
          </a:p>
        </p:txBody>
      </p:sp>
      <p:sp>
        <p:nvSpPr>
          <p:cNvPr id="3" name="Subhead Placeholder 1">
            <a:extLst>
              <a:ext uri="{FF2B5EF4-FFF2-40B4-BE49-F238E27FC236}">
                <a16:creationId xmlns:a16="http://schemas.microsoft.com/office/drawing/2014/main" id="{7FE47471-9F3A-D655-1696-058F0A218FF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4050" y="1792399"/>
            <a:ext cx="5639174" cy="3597976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Consulting is open to all University of Illinois students, faculty, and staff during the Fall, Spring and Summer 2 semesters. 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People are encouraged to contact us for appointments by submitting a request.  Drop-in questions during consulting hours are welcome either through Zoom during our virtual drop-in hours or in person at Scholarly Commons 220 Main library.</a:t>
            </a:r>
          </a:p>
        </p:txBody>
      </p:sp>
      <p:sp>
        <p:nvSpPr>
          <p:cNvPr id="8" name="Department/Unit name Placeholder">
            <a:extLst>
              <a:ext uri="{FF2B5EF4-FFF2-40B4-BE49-F238E27FC236}">
                <a16:creationId xmlns:a16="http://schemas.microsoft.com/office/drawing/2014/main" id="{C0570146-46B2-53CE-053A-5E815E484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9F21DB59-7AAA-202D-2DF5-5CEA76E99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10685278-3775-B27D-9144-F1AD3431C501}"/>
              </a:ext>
            </a:extLst>
          </p:cNvPr>
          <p:cNvSpPr txBox="1">
            <a:spLocks/>
          </p:cNvSpPr>
          <p:nvPr/>
        </p:nvSpPr>
        <p:spPr>
          <a:xfrm>
            <a:off x="7730836" y="1382696"/>
            <a:ext cx="3622964" cy="784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Scan the </a:t>
            </a:r>
            <a:r>
              <a:rPr lang="en-US" b="1" dirty="0"/>
              <a:t>QR </a:t>
            </a:r>
            <a:r>
              <a:rPr lang="en-US" dirty="0"/>
              <a:t>code to submit a request or follow the link below.</a:t>
            </a:r>
          </a:p>
        </p:txBody>
      </p:sp>
      <p:pic>
        <p:nvPicPr>
          <p:cNvPr id="9" name="Picture 8" descr="QR code">
            <a:extLst>
              <a:ext uri="{FF2B5EF4-FFF2-40B4-BE49-F238E27FC236}">
                <a16:creationId xmlns:a16="http://schemas.microsoft.com/office/drawing/2014/main" id="{9EFDD799-3806-C151-10D2-9983315B7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1293" y="2067989"/>
            <a:ext cx="2778146" cy="2722022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0A998A1-F0FF-4FD4-095A-C0AAAC93B45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30836" y="4905708"/>
            <a:ext cx="3622964" cy="969335"/>
          </a:xfrm>
        </p:spPr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go.illinois.edu/</a:t>
            </a:r>
            <a:r>
              <a:rPr lang="en-US" dirty="0" err="1">
                <a:hlinkClick r:id="rId3"/>
              </a:rPr>
              <a:t>requestconsult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6534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54CAF3-1321-4D31-2ADC-DDE16C12C6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Carry Forward (1)</a:t>
            </a:r>
          </a:p>
        </p:txBody>
      </p:sp>
      <p:pic>
        <p:nvPicPr>
          <p:cNvPr id="14" name="Picture 13" descr="The Carry forward statements button in the question editing pane">
            <a:extLst>
              <a:ext uri="{FF2B5EF4-FFF2-40B4-BE49-F238E27FC236}">
                <a16:creationId xmlns:a16="http://schemas.microsoft.com/office/drawing/2014/main" id="{E9419475-6E59-F750-FCAC-7AE5BBBF854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133" y="1977813"/>
            <a:ext cx="8819734" cy="314522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EB4B64-9217-3C22-E2B8-D46663347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19F6C-C0BF-B568-3827-8C7EECCE4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9101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49ECD1-7C54-47D2-E09F-2557250447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Carry Forward (2)</a:t>
            </a:r>
          </a:p>
        </p:txBody>
      </p:sp>
      <p:pic>
        <p:nvPicPr>
          <p:cNvPr id="12" name="Picture 11" descr="The 'carry forward choices' popup window">
            <a:extLst>
              <a:ext uri="{FF2B5EF4-FFF2-40B4-BE49-F238E27FC236}">
                <a16:creationId xmlns:a16="http://schemas.microsoft.com/office/drawing/2014/main" id="{C60B6E0D-41B3-A06F-1E9D-A9AFEEAF518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931" y="1938745"/>
            <a:ext cx="7037491" cy="3758533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156D9B-599E-B56B-9A96-7C243687CE59}"/>
              </a:ext>
            </a:extLst>
          </p:cNvPr>
          <p:cNvSpPr txBox="1"/>
          <p:nvPr/>
        </p:nvSpPr>
        <p:spPr>
          <a:xfrm>
            <a:off x="9188970" y="1926441"/>
            <a:ext cx="25154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Note: Insert a </a:t>
            </a:r>
            <a:r>
              <a:rPr lang="en-US" sz="2000" b="1" dirty="0"/>
              <a:t>page break </a:t>
            </a:r>
            <a:r>
              <a:rPr lang="en-US" sz="2000" dirty="0"/>
              <a:t>between the two questions</a:t>
            </a:r>
            <a:endParaRPr lang="en-US" sz="2000" b="1" dirty="0"/>
          </a:p>
          <a:p>
            <a:pPr marL="457200" indent="-457200">
              <a:buFont typeface="+mj-lt"/>
              <a:buAutoNum type="arabicPeriod"/>
            </a:pPr>
            <a:endParaRPr lang="en-US" sz="20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3DF4B4-0BF9-9653-751A-2734423F2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6816E1-2B12-E84A-64F9-9A4A6BF3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968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54CAF3-1321-4D31-2ADC-DDE16C12C6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Recode Values (1)</a:t>
            </a:r>
          </a:p>
        </p:txBody>
      </p:sp>
      <p:pic>
        <p:nvPicPr>
          <p:cNvPr id="14" name="Picture 13" descr="Recode values in the question editing pane">
            <a:extLst>
              <a:ext uri="{FF2B5EF4-FFF2-40B4-BE49-F238E27FC236}">
                <a16:creationId xmlns:a16="http://schemas.microsoft.com/office/drawing/2014/main" id="{E9419475-6E59-F750-FCAC-7AE5BBBF854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1956" y="1915599"/>
            <a:ext cx="9008087" cy="3580429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EB4B64-9217-3C22-E2B8-D46663347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19F6C-C0BF-B568-3827-8C7EECCE4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3302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49ECD1-7C54-47D2-E09F-2557250447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Recode Values (2)</a:t>
            </a:r>
          </a:p>
        </p:txBody>
      </p:sp>
      <p:pic>
        <p:nvPicPr>
          <p:cNvPr id="12" name="Picture 11" descr="The recode values popup, showing that when the 'recode values' checkbox is checked, the values for each answer choice can be edited">
            <a:extLst>
              <a:ext uri="{FF2B5EF4-FFF2-40B4-BE49-F238E27FC236}">
                <a16:creationId xmlns:a16="http://schemas.microsoft.com/office/drawing/2014/main" id="{C60B6E0D-41B3-A06F-1E9D-A9AFEEAF518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7374" y="1638401"/>
            <a:ext cx="4193051" cy="4322068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156D9B-599E-B56B-9A96-7C243687CE59}"/>
              </a:ext>
            </a:extLst>
          </p:cNvPr>
          <p:cNvSpPr txBox="1"/>
          <p:nvPr/>
        </p:nvSpPr>
        <p:spPr>
          <a:xfrm>
            <a:off x="7450110" y="1776996"/>
            <a:ext cx="35750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/>
          </a:p>
          <a:p>
            <a:r>
              <a:rPr lang="en-US" sz="2000" dirty="0"/>
              <a:t>If you have not enabled recode values, avoid downloading the data as numeric. Qualtrics assigns values by default, but its default choices are unhelpful!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3DF4B4-0BF9-9653-751A-2734423F2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6816E1-2B12-E84A-64F9-9A4A6BF3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0874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790FC-F805-E11E-AAB5-5F79436FE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591DCC7-A3D8-A7FE-2FD1-2C114D87E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Accessibility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68DFB32-AB24-A9C4-115A-21D91C164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7D7E067-BE74-C9BC-CD7A-9CA9FF506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134D44-37F0-44A1-8A08-E9432A030C07}" type="slidenum">
              <a:rPr lang="en-US" sz="1200" b="1" smtClean="0">
                <a:solidFill>
                  <a:schemeClr val="bg1"/>
                </a:solidFill>
              </a:rPr>
              <a:pPr algn="r"/>
              <a:t>34</a:t>
            </a:fld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3637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Accessibility: Main Points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6D31-6894-8695-3DF1-128814999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228" y="1904561"/>
            <a:ext cx="10370191" cy="4130479"/>
          </a:xfrm>
        </p:spPr>
        <p:txBody>
          <a:bodyPr>
            <a:normAutofit lnSpcReduction="10000"/>
          </a:bodyPr>
          <a:lstStyle/>
          <a:p>
            <a:pPr>
              <a:spcAft>
                <a:spcPts val="1800"/>
              </a:spcAft>
            </a:pPr>
            <a:r>
              <a:rPr lang="en-US" dirty="0">
                <a:solidFill>
                  <a:schemeClr val="tx1"/>
                </a:solidFill>
              </a:rPr>
              <a:t>Use the “New survey taking experience”</a:t>
            </a:r>
          </a:p>
          <a:p>
            <a:pPr>
              <a:spcAft>
                <a:spcPts val="1800"/>
              </a:spcAft>
            </a:pPr>
            <a:endParaRPr lang="en-US" dirty="0">
              <a:solidFill>
                <a:schemeClr val="tx1"/>
              </a:solidFill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Images need alt text; audio needs captions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Indicate where you use validation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e.g., “Enter a whole number between 1 and 50”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If you modify color or font size, check readability and contrast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3806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30FA1-E939-75C8-E455-40A4DEBC64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New Survey Taking Experience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5121210-942E-D163-1DE9-67263C87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356350"/>
            <a:ext cx="8153400" cy="365125"/>
          </a:xfrm>
        </p:spPr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6F85709-9D0F-58C3-C952-152AE3C49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9" name="Picture 8" descr="Enable the New Survey Taking Experience by going to Survey Options, then under the General tab, scrolling to the bottom and toggling the New Survey Taking Experience.">
            <a:extLst>
              <a:ext uri="{FF2B5EF4-FFF2-40B4-BE49-F238E27FC236}">
                <a16:creationId xmlns:a16="http://schemas.microsoft.com/office/drawing/2014/main" id="{FFCF5A23-8411-76FB-C582-074CA1FD3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481" y="1466850"/>
            <a:ext cx="7072573" cy="45824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C170452-2C7A-C220-523F-DF83A399573C}"/>
              </a:ext>
            </a:extLst>
          </p:cNvPr>
          <p:cNvSpPr txBox="1"/>
          <p:nvPr/>
        </p:nvSpPr>
        <p:spPr>
          <a:xfrm>
            <a:off x="9341358" y="2459504"/>
            <a:ext cx="246354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In the future, this may be enabled by default.</a:t>
            </a:r>
          </a:p>
          <a:p>
            <a:endParaRPr lang="en-US" sz="2000" b="1" dirty="0"/>
          </a:p>
          <a:p>
            <a:r>
              <a:rPr lang="en-US" sz="2000" b="1" dirty="0"/>
              <a:t>For now: Enable it for each survey.</a:t>
            </a:r>
          </a:p>
        </p:txBody>
      </p:sp>
    </p:spTree>
    <p:extLst>
      <p:ext uri="{BB962C8B-B14F-4D97-AF65-F5344CB8AC3E}">
        <p14:creationId xmlns:p14="http://schemas.microsoft.com/office/powerpoint/2010/main" val="16713834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C92413-5877-DE0B-018B-1F29A3D656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Accessibility: Enable the “New Survey Taking Experience”</a:t>
            </a:r>
          </a:p>
        </p:txBody>
      </p:sp>
      <p:pic>
        <p:nvPicPr>
          <p:cNvPr id="7" name="Picture 6" descr="Popup that appears when you click the look and feel tab, asking you to enable the new survey taking experience.">
            <a:extLst>
              <a:ext uri="{FF2B5EF4-FFF2-40B4-BE49-F238E27FC236}">
                <a16:creationId xmlns:a16="http://schemas.microsoft.com/office/drawing/2014/main" id="{5D9DE678-8AF8-D59C-1C41-8668CF022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686" y="1946716"/>
            <a:ext cx="4888030" cy="332351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2AEE5-DAA3-4454-FF8E-01C0851265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45043" y="1621528"/>
            <a:ext cx="4987183" cy="4024426"/>
          </a:xfrm>
        </p:spPr>
        <p:txBody>
          <a:bodyPr>
            <a:no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The </a:t>
            </a:r>
            <a:r>
              <a:rPr lang="en-US" sz="2400" b="1" dirty="0">
                <a:solidFill>
                  <a:schemeClr val="tx1"/>
                </a:solidFill>
                <a:latin typeface="+mn-lt"/>
              </a:rPr>
              <a:t>New survey taking experience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is an option you can enable in the </a:t>
            </a:r>
            <a:r>
              <a:rPr lang="en-US" sz="2400" b="1" dirty="0">
                <a:solidFill>
                  <a:schemeClr val="tx1"/>
                </a:solidFill>
                <a:latin typeface="+mn-lt"/>
              </a:rPr>
              <a:t>Look and feel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or </a:t>
            </a:r>
            <a:r>
              <a:rPr lang="en-US" sz="2400" b="1" dirty="0">
                <a:solidFill>
                  <a:schemeClr val="tx1"/>
                </a:solidFill>
                <a:latin typeface="+mn-lt"/>
              </a:rPr>
              <a:t>Survey options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tabs.</a:t>
            </a:r>
          </a:p>
          <a:p>
            <a:pPr>
              <a:spcAft>
                <a:spcPts val="1800"/>
              </a:spcAft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It improves the user interface for all survey-takers</a:t>
            </a:r>
          </a:p>
          <a:p>
            <a:pPr>
              <a:spcAft>
                <a:spcPts val="1800"/>
              </a:spcAft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Questions better meet accessibility guidelines and are optimized for mobile and PC users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216228-D4A1-1058-D0EB-AADD8C2FF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CAD04F15-0E6E-7837-5160-E00734B2D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4073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C92413-5877-DE0B-018B-1F29A3D656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Accessibility: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ExpertReview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can also be useful</a:t>
            </a:r>
          </a:p>
        </p:txBody>
      </p:sp>
      <p:pic>
        <p:nvPicPr>
          <p:cNvPr id="9" name="Picture 8" descr="The Expert Review button is in the top right corner of the survey builder window">
            <a:extLst>
              <a:ext uri="{FF2B5EF4-FFF2-40B4-BE49-F238E27FC236}">
                <a16:creationId xmlns:a16="http://schemas.microsoft.com/office/drawing/2014/main" id="{AD3446B8-DA32-0398-30AA-96058364BC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965"/>
          <a:stretch/>
        </p:blipFill>
        <p:spPr>
          <a:xfrm>
            <a:off x="652848" y="2203277"/>
            <a:ext cx="5443152" cy="280703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2AEE5-DAA3-4454-FF8E-01C08512652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45043" y="1946716"/>
            <a:ext cx="4987183" cy="3647260"/>
          </a:xfrm>
        </p:spPr>
        <p:txBody>
          <a:bodyPr>
            <a:noAutofit/>
          </a:bodyPr>
          <a:lstStyle/>
          <a:p>
            <a:pPr>
              <a:spcAft>
                <a:spcPts val="1800"/>
              </a:spcAft>
            </a:pPr>
            <a:r>
              <a:rPr lang="en-US" sz="2400" b="1" dirty="0" err="1">
                <a:solidFill>
                  <a:schemeClr val="tx1"/>
                </a:solidFill>
                <a:latin typeface="+mn-lt"/>
              </a:rPr>
              <a:t>ExpertReview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is available for all surveys</a:t>
            </a:r>
          </a:p>
          <a:p>
            <a:pPr>
              <a:spcAft>
                <a:spcPts val="1800"/>
              </a:spcAft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It includes suggestions about accessibility as well as survey length, logic, and more</a:t>
            </a:r>
          </a:p>
          <a:p>
            <a:pPr>
              <a:spcAft>
                <a:spcPts val="1800"/>
              </a:spcAft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You can access it in the top-right corner of the survey editor, under </a:t>
            </a:r>
            <a:r>
              <a:rPr lang="en-US" sz="2400" b="1" dirty="0">
                <a:solidFill>
                  <a:schemeClr val="tx1"/>
                </a:solidFill>
                <a:latin typeface="+mn-lt"/>
              </a:rPr>
              <a:t>Preview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and </a:t>
            </a:r>
            <a:r>
              <a:rPr lang="en-US" sz="2400" b="1" dirty="0">
                <a:solidFill>
                  <a:schemeClr val="tx1"/>
                </a:solidFill>
                <a:latin typeface="+mn-lt"/>
              </a:rPr>
              <a:t>Publish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216228-D4A1-1058-D0EB-AADD8C2FF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CAD04F15-0E6E-7837-5160-E00734B2D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6833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C92413-5877-DE0B-018B-1F29A3D656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Accessibility: Limitations of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ExpertReview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11" name="Picture 10" descr="ExpertReview popup">
            <a:extLst>
              <a:ext uri="{FF2B5EF4-FFF2-40B4-BE49-F238E27FC236}">
                <a16:creationId xmlns:a16="http://schemas.microsoft.com/office/drawing/2014/main" id="{AA78B471-2EE4-CBF0-44EC-C9A9578F8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96" y="1863856"/>
            <a:ext cx="5433287" cy="3623634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2AEE5-DAA3-4454-FF8E-01C08512652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45045" y="1984230"/>
            <a:ext cx="4892166" cy="3168683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2200" dirty="0" err="1">
                <a:solidFill>
                  <a:schemeClr val="tx1"/>
                </a:solidFill>
                <a:latin typeface="+mn-lt"/>
              </a:rPr>
              <a:t>ExpertReview</a:t>
            </a:r>
            <a:r>
              <a:rPr lang="en-US" sz="2200" dirty="0">
                <a:solidFill>
                  <a:schemeClr val="tx1"/>
                </a:solidFill>
                <a:latin typeface="+mn-lt"/>
              </a:rPr>
              <a:t> does NOT check</a:t>
            </a:r>
            <a:br>
              <a:rPr lang="en-US" sz="2200" dirty="0">
                <a:solidFill>
                  <a:schemeClr val="tx1"/>
                </a:solidFill>
                <a:latin typeface="+mn-lt"/>
              </a:rPr>
            </a:br>
            <a:r>
              <a:rPr lang="en-US" sz="2200" dirty="0">
                <a:solidFill>
                  <a:schemeClr val="tx1"/>
                </a:solidFill>
                <a:latin typeface="+mn-lt"/>
              </a:rPr>
              <a:t>alt text, color, font size …</a:t>
            </a:r>
          </a:p>
          <a:p>
            <a:pPr>
              <a:spcAft>
                <a:spcPts val="1800"/>
              </a:spcAft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So, it can be helpful, but you will still have to check some things yourself</a:t>
            </a:r>
          </a:p>
          <a:p>
            <a:pPr>
              <a:spcAft>
                <a:spcPts val="1800"/>
              </a:spcAft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Remember, you are the final judge of what to include in your survey</a:t>
            </a:r>
          </a:p>
          <a:p>
            <a:pPr>
              <a:spcAft>
                <a:spcPts val="1800"/>
              </a:spcAft>
            </a:pPr>
            <a:endParaRPr lang="en-US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216228-D4A1-1058-D0EB-AADD8C2FF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CAD04F15-0E6E-7837-5160-E00734B2D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17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E8F6BCF-55B2-25AB-1464-BF06856F56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Campus Qualtrics Guide</a:t>
            </a:r>
          </a:p>
        </p:txBody>
      </p:sp>
      <p:sp>
        <p:nvSpPr>
          <p:cNvPr id="8" name="Department/Unit name Placeholder">
            <a:extLst>
              <a:ext uri="{FF2B5EF4-FFF2-40B4-BE49-F238E27FC236}">
                <a16:creationId xmlns:a16="http://schemas.microsoft.com/office/drawing/2014/main" id="{96764C9B-A83E-7FFD-8114-E1DAF0083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2DC121D5-B311-D8B0-697D-EEA380FDF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1" name="Picture 10" descr="Screenshot of the Illinois Qualtrics Guide">
            <a:extLst>
              <a:ext uri="{FF2B5EF4-FFF2-40B4-BE49-F238E27FC236}">
                <a16:creationId xmlns:a16="http://schemas.microsoft.com/office/drawing/2014/main" id="{A048603C-A1E0-7645-ABA1-C03108C3F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91" y="1656007"/>
            <a:ext cx="6651342" cy="3589713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7DF5137D-8ECC-8EAF-DFE5-897EEDC1A8C4}"/>
              </a:ext>
            </a:extLst>
          </p:cNvPr>
          <p:cNvSpPr txBox="1">
            <a:spLocks/>
          </p:cNvSpPr>
          <p:nvPr/>
        </p:nvSpPr>
        <p:spPr>
          <a:xfrm>
            <a:off x="7730836" y="1382696"/>
            <a:ext cx="3622964" cy="784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Scan the </a:t>
            </a:r>
            <a:r>
              <a:rPr lang="en-US" b="1" dirty="0"/>
              <a:t>QR </a:t>
            </a:r>
            <a:r>
              <a:rPr lang="en-US" dirty="0"/>
              <a:t>code to access the guide or follow the link below.</a:t>
            </a:r>
          </a:p>
        </p:txBody>
      </p:sp>
      <p:pic>
        <p:nvPicPr>
          <p:cNvPr id="6" name="Picture 5" descr="QR code">
            <a:extLst>
              <a:ext uri="{FF2B5EF4-FFF2-40B4-BE49-F238E27FC236}">
                <a16:creationId xmlns:a16="http://schemas.microsoft.com/office/drawing/2014/main" id="{7482D1B7-B1B7-F9D9-D397-A6D1C6C938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" t="7452" r="6365" b="6971"/>
          <a:stretch/>
        </p:blipFill>
        <p:spPr>
          <a:xfrm>
            <a:off x="8033974" y="2139085"/>
            <a:ext cx="2691400" cy="2603352"/>
          </a:xfrm>
          <a:prstGeom prst="rect">
            <a:avLst/>
          </a:prstGeom>
        </p:spPr>
      </p:pic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BF6F792A-59D0-DB5C-CE37-858B9EC31754}"/>
              </a:ext>
            </a:extLst>
          </p:cNvPr>
          <p:cNvSpPr txBox="1">
            <a:spLocks/>
          </p:cNvSpPr>
          <p:nvPr/>
        </p:nvSpPr>
        <p:spPr>
          <a:xfrm>
            <a:off x="7730836" y="4905708"/>
            <a:ext cx="3622964" cy="969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go.illinois.edu/</a:t>
            </a:r>
            <a:r>
              <a:rPr lang="en-US" dirty="0" err="1">
                <a:hlinkClick r:id="rId4"/>
              </a:rPr>
              <a:t>qualtricsguide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0208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C92413-5877-DE0B-018B-1F29A3D656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Accessibility: Alt text (1)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2AEE5-DAA3-4454-FF8E-01C08512652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83180" y="1771961"/>
            <a:ext cx="4949897" cy="3176558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To add an image, DON’T use “Add graphic.” (It doesn’t provide alt text options.)</a:t>
            </a:r>
          </a:p>
          <a:p>
            <a:pPr>
              <a:spcAft>
                <a:spcPts val="1800"/>
              </a:spcAft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Instead, add text</a:t>
            </a:r>
          </a:p>
          <a:p>
            <a:pPr>
              <a:spcAft>
                <a:spcPts val="1800"/>
              </a:spcAft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Then open the </a:t>
            </a:r>
            <a:r>
              <a:rPr lang="en-US" sz="2200" b="1" dirty="0">
                <a:solidFill>
                  <a:schemeClr val="tx1"/>
                </a:solidFill>
                <a:latin typeface="+mn-lt"/>
              </a:rPr>
              <a:t>Rich Content Editor </a:t>
            </a:r>
            <a:r>
              <a:rPr lang="en-US" sz="2200" dirty="0">
                <a:solidFill>
                  <a:schemeClr val="tx1"/>
                </a:solidFill>
                <a:latin typeface="+mn-lt"/>
              </a:rPr>
              <a:t>and click the </a:t>
            </a:r>
            <a:r>
              <a:rPr lang="en-US" sz="2200" b="1" dirty="0">
                <a:solidFill>
                  <a:schemeClr val="tx1"/>
                </a:solidFill>
                <a:latin typeface="+mn-lt"/>
              </a:rPr>
              <a:t>image icon </a:t>
            </a:r>
            <a:r>
              <a:rPr lang="en-US" sz="2200" dirty="0">
                <a:solidFill>
                  <a:schemeClr val="tx1"/>
                </a:solidFill>
                <a:latin typeface="+mn-lt"/>
              </a:rPr>
              <a:t>to add the image</a:t>
            </a:r>
          </a:p>
          <a:p>
            <a:pPr lvl="1"/>
            <a:endParaRPr lang="en-US" sz="2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04187A-7BB3-C1BF-2B07-14B6469CD448}"/>
              </a:ext>
            </a:extLst>
          </p:cNvPr>
          <p:cNvSpPr txBox="1"/>
          <p:nvPr/>
        </p:nvSpPr>
        <p:spPr>
          <a:xfrm>
            <a:off x="6974542" y="5949265"/>
            <a:ext cx="5217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See also: </a:t>
            </a:r>
            <a:r>
              <a:rPr lang="fr-FR" sz="1400" dirty="0">
                <a:hlinkClick r:id="rId3"/>
              </a:rPr>
              <a:t>Qualtrics documentation on Image </a:t>
            </a:r>
            <a:r>
              <a:rPr lang="fr-FR" sz="1400" dirty="0" err="1">
                <a:hlinkClick r:id="rId3"/>
              </a:rPr>
              <a:t>Properties</a:t>
            </a:r>
            <a:r>
              <a:rPr lang="en-US" sz="1400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216228-D4A1-1058-D0EB-AADD8C2FF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CAD04F15-0E6E-7837-5160-E00734B2D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40</a:t>
            </a:fld>
            <a:endParaRPr 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74550A0-0845-44CE-82F5-6AB768A2E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59335" y="1466850"/>
            <a:ext cx="4267796" cy="4329808"/>
            <a:chOff x="729918" y="1466850"/>
            <a:chExt cx="4267796" cy="4329808"/>
          </a:xfrm>
        </p:grpSpPr>
        <p:pic>
          <p:nvPicPr>
            <p:cNvPr id="10" name="Picture 9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6959942C-EBA8-26F3-4FF8-C5EE02C6E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918" y="1466850"/>
              <a:ext cx="4267796" cy="1800476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15" name="Picture 14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0612830B-0567-F00B-A88E-12D246018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918" y="3710392"/>
              <a:ext cx="3543795" cy="2086266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E9A6637C-9101-18D8-0532-48B14D90C0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5400000">
              <a:off x="2524109" y="3064407"/>
              <a:ext cx="679410" cy="480795"/>
            </a:xfrm>
            <a:prstGeom prst="rightArrow">
              <a:avLst/>
            </a:prstGeom>
            <a:solidFill>
              <a:schemeClr val="bg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59207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C92413-5877-DE0B-018B-1F29A3D656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Accessibility: Alt text (2)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2AEE5-DAA3-4454-FF8E-01C08512652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28377" y="2248348"/>
            <a:ext cx="5019747" cy="3489287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tx1"/>
                </a:solidFill>
                <a:latin typeface="+mn-lt"/>
              </a:rPr>
              <a:t>When the image appears, right-click it and choose </a:t>
            </a:r>
            <a:r>
              <a:rPr lang="en-US" sz="2200" b="1" dirty="0">
                <a:solidFill>
                  <a:schemeClr val="tx1"/>
                </a:solidFill>
                <a:latin typeface="+mn-lt"/>
              </a:rPr>
              <a:t>Image Properties</a:t>
            </a:r>
            <a:br>
              <a:rPr lang="en-US" sz="2200" b="1" dirty="0">
                <a:solidFill>
                  <a:schemeClr val="tx1"/>
                </a:solidFill>
                <a:latin typeface="+mn-lt"/>
              </a:rPr>
            </a:br>
            <a:endParaRPr lang="en-US" sz="2200" dirty="0">
              <a:solidFill>
                <a:schemeClr val="tx1"/>
              </a:solidFill>
              <a:latin typeface="+mn-lt"/>
            </a:endParaRPr>
          </a:p>
          <a:p>
            <a:r>
              <a:rPr lang="en-US" sz="2200" dirty="0">
                <a:solidFill>
                  <a:schemeClr val="tx1"/>
                </a:solidFill>
                <a:latin typeface="+mn-lt"/>
              </a:rPr>
              <a:t>Add the alt text to the field and click </a:t>
            </a:r>
            <a:r>
              <a:rPr lang="en-US" sz="2200" b="1" dirty="0">
                <a:solidFill>
                  <a:schemeClr val="tx1"/>
                </a:solidFill>
                <a:latin typeface="+mn-lt"/>
              </a:rPr>
              <a:t>OK</a:t>
            </a:r>
            <a:endParaRPr lang="en-US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216228-D4A1-1058-D0EB-AADD8C2FF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CAD04F15-0E6E-7837-5160-E00734B2D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41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A7C3052-AB0C-83CF-A70E-7DD355386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15478" y="1288030"/>
            <a:ext cx="3724061" cy="4745218"/>
            <a:chOff x="1074414" y="1309546"/>
            <a:chExt cx="3724061" cy="4745218"/>
          </a:xfrm>
        </p:grpSpPr>
        <p:pic>
          <p:nvPicPr>
            <p:cNvPr id="23" name="Picture 22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DBE348CA-0268-5702-EE3D-6E5F02129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8" t="8334" b="5384"/>
            <a:stretch/>
          </p:blipFill>
          <p:spPr>
            <a:xfrm>
              <a:off x="1166812" y="1309546"/>
              <a:ext cx="3539267" cy="2119454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25" name="Picture 24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EDBDECF6-4C43-95D2-3B24-6EC032275B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843"/>
            <a:stretch/>
          </p:blipFill>
          <p:spPr>
            <a:xfrm>
              <a:off x="1074414" y="3730586"/>
              <a:ext cx="3724061" cy="2324178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59C6000F-289F-7414-109B-BF05A54F6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5400000">
              <a:off x="2448739" y="3339396"/>
              <a:ext cx="679410" cy="480795"/>
            </a:xfrm>
            <a:prstGeom prst="rightArrow">
              <a:avLst/>
            </a:prstGeom>
            <a:solidFill>
              <a:schemeClr val="bg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95570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C92413-5877-DE0B-018B-1F29A3D656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Matrix questions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216228-D4A1-1058-D0EB-AADD8C2FF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29B9D-AFBF-54CE-E4B4-1CDC43F930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42</a:t>
            </a:fld>
            <a:endParaRPr lang="en-US" dirty="0"/>
          </a:p>
        </p:txBody>
      </p:sp>
      <p:grpSp>
        <p:nvGrpSpPr>
          <p:cNvPr id="21" name="Group 20" descr="A matrix question before and after it is put into profile view">
            <a:extLst>
              <a:ext uri="{FF2B5EF4-FFF2-40B4-BE49-F238E27FC236}">
                <a16:creationId xmlns:a16="http://schemas.microsoft.com/office/drawing/2014/main" id="{DE9E95BA-BE5B-D682-BD05-06FCB364B32F}"/>
              </a:ext>
            </a:extLst>
          </p:cNvPr>
          <p:cNvGrpSpPr/>
          <p:nvPr/>
        </p:nvGrpSpPr>
        <p:grpSpPr>
          <a:xfrm>
            <a:off x="807516" y="1466850"/>
            <a:ext cx="5552739" cy="4404356"/>
            <a:chOff x="807516" y="1466850"/>
            <a:chExt cx="5552739" cy="4404356"/>
          </a:xfrm>
        </p:grpSpPr>
        <p:pic>
          <p:nvPicPr>
            <p:cNvPr id="10" name="Picture" descr="Screenshot of a matrix question, with the scale points (across the top row) crossed out to emphasize that they are not read by screen readers.">
              <a:extLst>
                <a:ext uri="{FF2B5EF4-FFF2-40B4-BE49-F238E27FC236}">
                  <a16:creationId xmlns:a16="http://schemas.microsoft.com/office/drawing/2014/main" id="{CADEB7E5-F22C-C5BA-E6AF-5CEA9B5CCFEF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807516" y="1466850"/>
              <a:ext cx="5552739" cy="1908467"/>
            </a:xfrm>
            <a:prstGeom prst="rect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headEnd/>
              <a:tailEnd/>
            </a:ln>
          </p:spPr>
        </p:pic>
        <p:pic>
          <p:nvPicPr>
            <p:cNvPr id="11" name="Picture" descr="Screenshot of what a matrix question looks like after changing to &quot;Profile&quot; view">
              <a:extLst>
                <a:ext uri="{FF2B5EF4-FFF2-40B4-BE49-F238E27FC236}">
                  <a16:creationId xmlns:a16="http://schemas.microsoft.com/office/drawing/2014/main" id="{EAF8ED4B-B6D1-7AF2-A198-EF3EBE952F7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1210261" y="3962739"/>
              <a:ext cx="4747246" cy="1908467"/>
            </a:xfrm>
            <a:prstGeom prst="rect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headEnd/>
              <a:tailEnd/>
            </a:ln>
          </p:spPr>
        </p:pic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075FB4E2-4322-0D0E-DDFD-1D5EBF9F1B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5400000">
              <a:off x="3244178" y="3329264"/>
              <a:ext cx="679410" cy="480795"/>
            </a:xfrm>
            <a:prstGeom prst="rightArrow">
              <a:avLst/>
            </a:prstGeom>
            <a:solidFill>
              <a:schemeClr val="bg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20D0302-E770-71D6-D0EA-F6F8B588B892}"/>
              </a:ext>
            </a:extLst>
          </p:cNvPr>
          <p:cNvSpPr txBox="1">
            <a:spLocks/>
          </p:cNvSpPr>
          <p:nvPr/>
        </p:nvSpPr>
        <p:spPr>
          <a:xfrm>
            <a:off x="6880891" y="1466851"/>
            <a:ext cx="5019747" cy="42056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tx1"/>
                </a:solidFill>
                <a:latin typeface="+mn-lt"/>
              </a:rPr>
              <a:t>The Problem</a:t>
            </a:r>
            <a:br>
              <a:rPr lang="en-US" sz="1800" b="1" dirty="0">
                <a:solidFill>
                  <a:schemeClr val="tx1"/>
                </a:solidFill>
                <a:latin typeface="+mn-lt"/>
              </a:rPr>
            </a:br>
            <a:endParaRPr lang="en-US" sz="1800" b="1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1"/>
                </a:solidFill>
                <a:latin typeface="+mn-lt"/>
              </a:rPr>
              <a:t>If you don’t use the New survey experience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, matrix questions will not be accessible. </a:t>
            </a:r>
            <a:br>
              <a:rPr lang="en-US" sz="1800" dirty="0">
                <a:solidFill>
                  <a:schemeClr val="tx1"/>
                </a:solidFill>
                <a:latin typeface="+mn-lt"/>
              </a:rPr>
            </a:br>
            <a:endParaRPr lang="en-US" sz="1800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Screen readers cannot read column headings, so users won’t know the scale points.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1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1" dirty="0">
              <a:solidFill>
                <a:schemeClr val="tx1"/>
              </a:solidFill>
              <a:latin typeface="+mn-lt"/>
            </a:endParaRPr>
          </a:p>
          <a:p>
            <a:r>
              <a:rPr lang="en-US" sz="1800" b="1" dirty="0">
                <a:solidFill>
                  <a:schemeClr val="tx1"/>
                </a:solidFill>
                <a:latin typeface="+mn-lt"/>
              </a:rPr>
              <a:t>Solutions</a:t>
            </a:r>
          </a:p>
          <a:p>
            <a:endParaRPr lang="en-US" sz="1800" b="1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Use the </a:t>
            </a:r>
            <a:r>
              <a:rPr lang="en-US" sz="1800" b="1" dirty="0">
                <a:solidFill>
                  <a:schemeClr val="tx1"/>
                </a:solidFill>
                <a:latin typeface="+mn-lt"/>
              </a:rPr>
              <a:t>New Survey experience</a:t>
            </a:r>
            <a:endParaRPr lang="en-US" sz="1800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OR: In the Question editing pane on the left, scroll to “Format” and change from “Standard </a:t>
            </a:r>
            <a:r>
              <a:rPr lang="en-US" sz="1800" dirty="0" err="1">
                <a:solidFill>
                  <a:schemeClr val="tx1"/>
                </a:solidFill>
                <a:latin typeface="+mn-lt"/>
              </a:rPr>
              <a:t>likert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” to “Profile.”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04187A-7BB3-C1BF-2B07-14B6469CD448}"/>
              </a:ext>
            </a:extLst>
          </p:cNvPr>
          <p:cNvSpPr txBox="1"/>
          <p:nvPr/>
        </p:nvSpPr>
        <p:spPr>
          <a:xfrm>
            <a:off x="6960198" y="5919990"/>
            <a:ext cx="5217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See also: </a:t>
            </a:r>
            <a:r>
              <a:rPr lang="fr-FR" sz="1400" dirty="0">
                <a:hlinkClick r:id="rId5"/>
              </a:rPr>
              <a:t>Qualtrics documentation on Question Type Accessibility</a:t>
            </a:r>
            <a:r>
              <a:rPr lang="en-US" sz="1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5662072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C92413-5877-DE0B-018B-1F29A3D656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Mobile Accessibility</a:t>
            </a:r>
          </a:p>
        </p:txBody>
      </p:sp>
      <p:pic>
        <p:nvPicPr>
          <p:cNvPr id="6" name="Picture 5" descr="The survey preview includes how the desktop and mobile versions of the survey will look">
            <a:extLst>
              <a:ext uri="{FF2B5EF4-FFF2-40B4-BE49-F238E27FC236}">
                <a16:creationId xmlns:a16="http://schemas.microsoft.com/office/drawing/2014/main" id="{791A9A59-C8E6-DD72-E9BD-36A2962DA2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955" y="1620080"/>
            <a:ext cx="6128243" cy="430892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2AEE5-DAA3-4454-FF8E-01C08512652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44984" y="1721681"/>
            <a:ext cx="4290680" cy="411374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+mn-lt"/>
              </a:rPr>
              <a:t>Most question types are mobile-friendly or have a (default) option to be mobile friendly</a:t>
            </a:r>
          </a:p>
          <a:p>
            <a:endParaRPr lang="en-US" sz="2400" dirty="0">
              <a:solidFill>
                <a:schemeClr val="tx1"/>
              </a:solidFill>
              <a:latin typeface="+mn-lt"/>
            </a:endParaRPr>
          </a:p>
          <a:p>
            <a:r>
              <a:rPr lang="en-US" sz="2400" dirty="0">
                <a:solidFill>
                  <a:schemeClr val="tx1"/>
                </a:solidFill>
                <a:latin typeface="+mn-lt"/>
              </a:rPr>
              <a:t>Preview your survey</a:t>
            </a:r>
            <a:br>
              <a:rPr lang="en-US" sz="2400" dirty="0">
                <a:solidFill>
                  <a:schemeClr val="tx1"/>
                </a:solidFill>
                <a:latin typeface="+mn-lt"/>
              </a:rPr>
            </a:b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r>
              <a:rPr lang="en-US" sz="2400" dirty="0">
                <a:solidFill>
                  <a:schemeClr val="tx1"/>
                </a:solidFill>
                <a:latin typeface="+mn-lt"/>
              </a:rPr>
              <a:t>Matrix questions often change to drop-downs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216228-D4A1-1058-D0EB-AADD8C2FF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CFF5A9DE-54ED-2C95-2AE8-8E31BA482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F8BAE3-678F-1075-5900-FB0BA13E7752}"/>
              </a:ext>
            </a:extLst>
          </p:cNvPr>
          <p:cNvSpPr txBox="1"/>
          <p:nvPr/>
        </p:nvSpPr>
        <p:spPr>
          <a:xfrm>
            <a:off x="6960198" y="5919990"/>
            <a:ext cx="5217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See also: </a:t>
            </a:r>
            <a:r>
              <a:rPr lang="fr-FR" sz="1400" dirty="0">
                <a:hlinkClick r:id="rId3"/>
              </a:rPr>
              <a:t>Qualtrics documentation on Mobile </a:t>
            </a:r>
            <a:r>
              <a:rPr lang="fr-FR" sz="1400" dirty="0" err="1">
                <a:hlinkClick r:id="rId3"/>
              </a:rPr>
              <a:t>Optimization</a:t>
            </a:r>
            <a:r>
              <a:rPr lang="en-US" sz="1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009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563AE-315D-9911-1ECD-17596AE96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18C9F-59F2-171F-8335-5D775DA35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E2A88-420D-2B90-26BF-06C78D4A7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669FC5F3-478B-84DB-BF02-5ED940B38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134D44-37F0-44A1-8A08-E9432A030C07}" type="slidenum">
              <a:rPr lang="en-US" sz="1200" b="1" smtClean="0">
                <a:solidFill>
                  <a:schemeClr val="bg1"/>
                </a:solidFill>
              </a:rPr>
              <a:pPr algn="r"/>
              <a:t>44</a:t>
            </a:fld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5A2F414-9CE5-B620-84D8-24170AC91AA3}"/>
              </a:ext>
            </a:extLst>
          </p:cNvPr>
          <p:cNvSpPr txBox="1">
            <a:spLocks/>
          </p:cNvSpPr>
          <p:nvPr/>
        </p:nvSpPr>
        <p:spPr>
          <a:xfrm>
            <a:off x="838200" y="4522173"/>
            <a:ext cx="10515600" cy="17133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Embedded Data</a:t>
            </a:r>
          </a:p>
          <a:p>
            <a:r>
              <a:rPr lang="en-US" sz="2800" dirty="0"/>
              <a:t>Branch Logic </a:t>
            </a:r>
          </a:p>
          <a:p>
            <a:r>
              <a:rPr lang="en-US" sz="2800" dirty="0"/>
              <a:t>Authentication</a:t>
            </a:r>
          </a:p>
        </p:txBody>
      </p:sp>
    </p:spTree>
    <p:extLst>
      <p:ext uri="{BB962C8B-B14F-4D97-AF65-F5344CB8AC3E}">
        <p14:creationId xmlns:p14="http://schemas.microsoft.com/office/powerpoint/2010/main" val="36582945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57E8BD-2FD1-4D0C-37EA-39467AC370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Survey Flow (Review)</a:t>
            </a:r>
          </a:p>
        </p:txBody>
      </p:sp>
      <p:pic>
        <p:nvPicPr>
          <p:cNvPr id="7" name="Picture 6" descr="Survey flow window when a block is being added">
            <a:extLst>
              <a:ext uri="{FF2B5EF4-FFF2-40B4-BE49-F238E27FC236}">
                <a16:creationId xmlns:a16="http://schemas.microsoft.com/office/drawing/2014/main" id="{32CAD45B-F1F1-E871-2B4A-CAF867B133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98" r="5371"/>
          <a:stretch/>
        </p:blipFill>
        <p:spPr>
          <a:xfrm>
            <a:off x="1356022" y="1973611"/>
            <a:ext cx="8855373" cy="324296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034F0-2961-C0FE-345B-AFAE8BED6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1DB64-6A74-FFD8-A10E-6BBCA658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3798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57E8BD-2FD1-4D0C-37EA-39467AC370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Survey Logic: Embedded Data</a:t>
            </a:r>
          </a:p>
        </p:txBody>
      </p:sp>
      <p:pic>
        <p:nvPicPr>
          <p:cNvPr id="13" name="Picture 12" descr="Survey Flow highlighting the button to add embedded data">
            <a:extLst>
              <a:ext uri="{FF2B5EF4-FFF2-40B4-BE49-F238E27FC236}">
                <a16:creationId xmlns:a16="http://schemas.microsoft.com/office/drawing/2014/main" id="{130B7BD7-5A95-F9B6-B45B-BE1F7E3E388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964"/>
          <a:stretch/>
        </p:blipFill>
        <p:spPr>
          <a:xfrm>
            <a:off x="231223" y="2646050"/>
            <a:ext cx="7609332" cy="141628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77C7848-1B7C-4F28-572E-7D9681599FF5}"/>
              </a:ext>
            </a:extLst>
          </p:cNvPr>
          <p:cNvSpPr txBox="1">
            <a:spLocks/>
          </p:cNvSpPr>
          <p:nvPr/>
        </p:nvSpPr>
        <p:spPr>
          <a:xfrm>
            <a:off x="8079697" y="1592290"/>
            <a:ext cx="3525867" cy="4077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200" indent="-4572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Can include:</a:t>
            </a:r>
          </a:p>
          <a:p>
            <a:pPr>
              <a:spcAft>
                <a:spcPts val="1800"/>
              </a:spcAft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Piped Text from a survey question</a:t>
            </a:r>
          </a:p>
          <a:p>
            <a:pPr>
              <a:spcAft>
                <a:spcPts val="1800"/>
              </a:spcAft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Random numbers (for anonymous research)</a:t>
            </a:r>
          </a:p>
          <a:p>
            <a:pPr>
              <a:spcAft>
                <a:spcPts val="1800"/>
              </a:spcAft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Respondent’s location</a:t>
            </a:r>
          </a:p>
          <a:p>
            <a:pPr>
              <a:spcAft>
                <a:spcPts val="1800"/>
              </a:spcAft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Query strings (discussed later)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034F0-2961-C0FE-345B-AFAE8BED6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1DB64-6A74-FFD8-A10E-6BBCA658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6607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C276D1-F879-D40D-1D82-7F15087A4B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Embedded Data</a:t>
            </a:r>
          </a:p>
        </p:txBody>
      </p:sp>
      <p:pic>
        <p:nvPicPr>
          <p:cNvPr id="14" name="Picture 13" descr="An embedded data element, before it has been fully set up">
            <a:extLst>
              <a:ext uri="{FF2B5EF4-FFF2-40B4-BE49-F238E27FC236}">
                <a16:creationId xmlns:a16="http://schemas.microsoft.com/office/drawing/2014/main" id="{5B78A86A-2AA4-B4BC-C15D-46BDA9A7E3D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0"/>
          <a:stretch/>
        </p:blipFill>
        <p:spPr>
          <a:xfrm>
            <a:off x="457199" y="2708237"/>
            <a:ext cx="11178043" cy="172885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8D8DF-7125-4030-1A41-38702F2B0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1F240-9A09-45B2-70D8-20E388F0D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5246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57E8BD-2FD1-4D0C-37EA-39467AC370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Survey Logic: Branching</a:t>
            </a:r>
          </a:p>
        </p:txBody>
      </p:sp>
      <p:grpSp>
        <p:nvGrpSpPr>
          <p:cNvPr id="14" name="Group 13" descr="Survey Flow highlighting the button to add a branch, plus a branch that has been inserted but not configured">
            <a:extLst>
              <a:ext uri="{FF2B5EF4-FFF2-40B4-BE49-F238E27FC236}">
                <a16:creationId xmlns:a16="http://schemas.microsoft.com/office/drawing/2014/main" id="{7E2F4BD4-A005-0639-A16D-9DCC97DAC14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441040" y="1597966"/>
            <a:ext cx="8797158" cy="4277684"/>
            <a:chOff x="457200" y="2036883"/>
            <a:chExt cx="6599816" cy="2794668"/>
          </a:xfrm>
        </p:grpSpPr>
        <p:pic>
          <p:nvPicPr>
            <p:cNvPr id="13" name="Picture 12" descr="Screenshot that says, &quot;This branch will not be triggered until you Add a Condition.&quot;">
              <a:extLst>
                <a:ext uri="{FF2B5EF4-FFF2-40B4-BE49-F238E27FC236}">
                  <a16:creationId xmlns:a16="http://schemas.microsoft.com/office/drawing/2014/main" id="{90B870C7-B4C3-BBBC-694C-48D57D7BA2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2433" y="4031192"/>
              <a:ext cx="6289350" cy="800359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6" name="Picture 5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6F94C5BA-8833-7836-AF4D-1C4A6949F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2036883"/>
              <a:ext cx="6599816" cy="1088226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A39B5CC6-7AF3-34D5-1BE9-5737E9437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5400000">
              <a:off x="3244178" y="3329264"/>
              <a:ext cx="679410" cy="480795"/>
            </a:xfrm>
            <a:prstGeom prst="rightArrow">
              <a:avLst/>
            </a:prstGeom>
            <a:solidFill>
              <a:schemeClr val="bg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034F0-2961-C0FE-345B-AFAE8BED6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1DB64-6A74-FFD8-A10E-6BBCA658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9294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C276D1-F879-D40D-1D82-7F15087A4B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Branching</a:t>
            </a:r>
          </a:p>
        </p:txBody>
      </p:sp>
      <p:pic>
        <p:nvPicPr>
          <p:cNvPr id="7" name="Picture 6" descr="Survey Flow with a branch">
            <a:extLst>
              <a:ext uri="{FF2B5EF4-FFF2-40B4-BE49-F238E27FC236}">
                <a16:creationId xmlns:a16="http://schemas.microsoft.com/office/drawing/2014/main" id="{D8562B96-C23F-D6F8-362C-81F2F7ECE73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2453323"/>
            <a:ext cx="11057421" cy="273543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8D8DF-7125-4030-1A41-38702F2B0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1F240-9A09-45B2-70D8-20E388F0D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736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87081B1-EFD7-9F4D-B963-BFEA836918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Agenda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59AD1B-333D-E7AD-E3F0-45750B2873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1467623"/>
            <a:ext cx="5126381" cy="4690806"/>
          </a:xfrm>
        </p:spPr>
        <p:txBody>
          <a:bodyPr>
            <a:normAutofit/>
          </a:bodyPr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400" b="1" dirty="0"/>
              <a:t>Review: Getting informed consent and preventing spam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400" b="1" dirty="0"/>
              <a:t>Writing good questions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400" b="1" dirty="0"/>
              <a:t>Formatting your survey questions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Rich Content Editor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Piped Text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Carry Forward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Recode Values</a:t>
            </a:r>
          </a:p>
          <a:p>
            <a:pPr>
              <a:spcAft>
                <a:spcPts val="1200"/>
              </a:spcAft>
            </a:pPr>
            <a:endParaRPr lang="en-US" sz="1600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51289F1-E36D-D10A-6DEC-482BDB588C0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13157" y="1466850"/>
            <a:ext cx="4813031" cy="4779713"/>
          </a:xfrm>
        </p:spPr>
        <p:txBody>
          <a:bodyPr>
            <a:normAutofit/>
          </a:bodyPr>
          <a:lstStyle/>
          <a:p>
            <a:pPr marL="457200" indent="-457200">
              <a:spcAft>
                <a:spcPts val="1200"/>
              </a:spcAft>
              <a:buFont typeface="+mj-lt"/>
              <a:buAutoNum type="arabicPeriod" startAt="4"/>
              <a:defRPr/>
            </a:pPr>
            <a:r>
              <a:rPr lang="en-US" sz="2400" b="1" dirty="0">
                <a:solidFill>
                  <a:srgbClr val="13294B"/>
                </a:solidFill>
              </a:rPr>
              <a:t>Customizing the survey flow</a:t>
            </a:r>
          </a:p>
          <a:p>
            <a:pPr marL="457200" lvl="0" indent="-457200">
              <a:spcAft>
                <a:spcPts val="1200"/>
              </a:spcAft>
              <a:buFont typeface="+mj-lt"/>
              <a:buAutoNum type="arabicPeriod" startAt="4"/>
              <a:defRPr/>
            </a:pPr>
            <a:r>
              <a:rPr lang="en-US" sz="2400" b="1" dirty="0">
                <a:solidFill>
                  <a:srgbClr val="13294B"/>
                </a:solidFill>
              </a:rPr>
              <a:t>Making your survey accessible</a:t>
            </a:r>
          </a:p>
          <a:p>
            <a:pPr marL="457200" lvl="0" indent="-457200">
              <a:spcAft>
                <a:spcPts val="1200"/>
              </a:spcAft>
              <a:buFont typeface="+mj-lt"/>
              <a:buAutoNum type="arabicPeriod" startAt="4"/>
              <a:defRPr/>
            </a:pPr>
            <a:r>
              <a:rPr lang="en-US" sz="2400" b="1" dirty="0">
                <a:solidFill>
                  <a:srgbClr val="13294B"/>
                </a:solidFill>
              </a:rPr>
              <a:t>Distributing your survey</a:t>
            </a:r>
          </a:p>
          <a:p>
            <a:pPr marL="457200" lvl="0" indent="-457200">
              <a:spcAft>
                <a:spcPts val="1200"/>
              </a:spcAft>
              <a:buFont typeface="+mj-lt"/>
              <a:buAutoNum type="arabicPeriod" startAt="4"/>
              <a:defRPr/>
            </a:pPr>
            <a:r>
              <a:rPr lang="en-US" sz="2400" b="1" dirty="0">
                <a:solidFill>
                  <a:srgbClr val="13294B"/>
                </a:solidFill>
              </a:rPr>
              <a:t>Viewing, analyzing, and exporting the responses to your survey</a:t>
            </a:r>
          </a:p>
          <a:p>
            <a:pPr>
              <a:spcAft>
                <a:spcPts val="1200"/>
              </a:spcAft>
            </a:pPr>
            <a:endParaRPr lang="en-US" sz="2400" dirty="0"/>
          </a:p>
        </p:txBody>
      </p:sp>
      <p:sp>
        <p:nvSpPr>
          <p:cNvPr id="4" name="Department/Unit name Placeholder">
            <a:extLst>
              <a:ext uri="{FF2B5EF4-FFF2-40B4-BE49-F238E27FC236}">
                <a16:creationId xmlns:a16="http://schemas.microsoft.com/office/drawing/2014/main" id="{1CFA3FC7-8A50-DFAB-1FA5-38C6B3E46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9A383573-60F8-A42C-24CB-CCD9C9E7B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2357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57E8BD-2FD1-4D0C-37EA-39467AC370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Survey Logic: Authentication</a:t>
            </a:r>
          </a:p>
        </p:txBody>
      </p:sp>
      <p:grpSp>
        <p:nvGrpSpPr>
          <p:cNvPr id="15" name="Group 14" descr="Survey Flow highlighting the button to add an authenticator, plus an authenticator that has not been fully configured">
            <a:extLst>
              <a:ext uri="{FF2B5EF4-FFF2-40B4-BE49-F238E27FC236}">
                <a16:creationId xmlns:a16="http://schemas.microsoft.com/office/drawing/2014/main" id="{72B7560B-00F6-2AA5-794E-EE9772D187C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2427157" y="1859843"/>
            <a:ext cx="7337685" cy="3472255"/>
            <a:chOff x="457200" y="1954184"/>
            <a:chExt cx="6513438" cy="304176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87277BC-EC86-29EF-9694-8ACB2D556A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17652"/>
            <a:stretch/>
          </p:blipFill>
          <p:spPr>
            <a:xfrm>
              <a:off x="457200" y="1954184"/>
              <a:ext cx="6513438" cy="1189037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13" name="Picture 12" descr="Screenshot that says &quot;Branch on Successful Authentication&quot; and highlights the two authentication options described below.">
              <a:extLst>
                <a:ext uri="{FF2B5EF4-FFF2-40B4-BE49-F238E27FC236}">
                  <a16:creationId xmlns:a16="http://schemas.microsoft.com/office/drawing/2014/main" id="{82EE47DC-225D-816E-D561-DD3BAB365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63049" y="3938525"/>
              <a:ext cx="3286584" cy="1057423"/>
            </a:xfrm>
            <a:prstGeom prst="rect">
              <a:avLst/>
            </a:prstGeom>
          </p:spPr>
        </p:pic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352E4F43-BE03-7643-1FEB-7616C1EF5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5400000">
              <a:off x="3280572" y="3328304"/>
              <a:ext cx="651538" cy="461203"/>
            </a:xfrm>
            <a:prstGeom prst="rightArrow">
              <a:avLst/>
            </a:prstGeom>
            <a:solidFill>
              <a:schemeClr val="bg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69CE1D9-3E6F-EBDE-87CE-70D768DA8505}"/>
              </a:ext>
            </a:extLst>
          </p:cNvPr>
          <p:cNvSpPr txBox="1"/>
          <p:nvPr/>
        </p:nvSpPr>
        <p:spPr>
          <a:xfrm>
            <a:off x="6611920" y="5725091"/>
            <a:ext cx="558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Note: There are more authentication options than we can cover today. For more details, see the </a:t>
            </a:r>
            <a:r>
              <a:rPr lang="en-US" sz="1400" dirty="0">
                <a:hlinkClick r:id="rId4"/>
              </a:rPr>
              <a:t>Qualtrics documentation on Authenticators</a:t>
            </a:r>
            <a:r>
              <a:rPr lang="en-US" sz="1400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034F0-2961-C0FE-345B-AFAE8BED6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1DB64-6A74-FFD8-A10E-6BBCA658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9976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57E8BD-2FD1-4D0C-37EA-39467AC370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Authentication Options</a:t>
            </a:r>
          </a:p>
        </p:txBody>
      </p:sp>
      <p:grpSp>
        <p:nvGrpSpPr>
          <p:cNvPr id="7" name="Group 6" descr="Authenticator block in the survey flow, with options to authenticate based on SSO or a contact list">
            <a:extLst>
              <a:ext uri="{FF2B5EF4-FFF2-40B4-BE49-F238E27FC236}">
                <a16:creationId xmlns:a16="http://schemas.microsoft.com/office/drawing/2014/main" id="{289250B7-A079-F054-1F50-AE37BA23C0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2631220" y="1338326"/>
            <a:ext cx="6685173" cy="1251274"/>
            <a:chOff x="2631220" y="1338326"/>
            <a:chExt cx="6685173" cy="1251274"/>
          </a:xfrm>
        </p:grpSpPr>
        <p:pic>
          <p:nvPicPr>
            <p:cNvPr id="6" name="Picture 5" descr="Screenshot that says &quot;Branch on Successful Authentication&quot; and highlights the two authentication options described below.">
              <a:extLst>
                <a:ext uri="{FF2B5EF4-FFF2-40B4-BE49-F238E27FC236}">
                  <a16:creationId xmlns:a16="http://schemas.microsoft.com/office/drawing/2014/main" id="{2C941EF7-677F-35DC-04D4-F52520803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96031" y="1338326"/>
              <a:ext cx="3286584" cy="1057423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6FFA3BA-A073-4BB7-7346-455B732CD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6" idx="1"/>
              <a:endCxn id="14" idx="0"/>
            </p:cNvCxnSpPr>
            <p:nvPr/>
          </p:nvCxnSpPr>
          <p:spPr>
            <a:xfrm flipH="1">
              <a:off x="2631220" y="1867038"/>
              <a:ext cx="1564811" cy="722562"/>
            </a:xfrm>
            <a:prstGeom prst="straightConnector1">
              <a:avLst/>
            </a:prstGeom>
            <a:ln w="38100">
              <a:solidFill>
                <a:schemeClr val="tx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90F3E2A-4869-21BF-0037-335CC17A03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6" idx="3"/>
              <a:endCxn id="8" idx="0"/>
            </p:cNvCxnSpPr>
            <p:nvPr/>
          </p:nvCxnSpPr>
          <p:spPr>
            <a:xfrm>
              <a:off x="7482615" y="1867038"/>
              <a:ext cx="1833778" cy="685868"/>
            </a:xfrm>
            <a:prstGeom prst="straightConnector1">
              <a:avLst/>
            </a:prstGeom>
            <a:ln w="38100">
              <a:solidFill>
                <a:schemeClr val="tx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C527714-89DC-9A46-2F1D-5028FA94278D}"/>
              </a:ext>
            </a:extLst>
          </p:cNvPr>
          <p:cNvSpPr txBox="1"/>
          <p:nvPr/>
        </p:nvSpPr>
        <p:spPr>
          <a:xfrm>
            <a:off x="654226" y="2589600"/>
            <a:ext cx="39539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SSO: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Short for “Single Sign-On,”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One account that lets you log in multiple places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Examples include: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/>
              <a:t>Shibboleth</a:t>
            </a:r>
            <a:r>
              <a:rPr lang="en-US" sz="2000" dirty="0"/>
              <a:t> (i.e., UIUC NetID)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/>
              <a:t>Google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/>
              <a:t>Facebook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001F9F-9FEC-786F-B915-4AD7D1514FAB}"/>
              </a:ext>
            </a:extLst>
          </p:cNvPr>
          <p:cNvSpPr txBox="1"/>
          <p:nvPr/>
        </p:nvSpPr>
        <p:spPr>
          <a:xfrm>
            <a:off x="7278986" y="2552906"/>
            <a:ext cx="40748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Contact list: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You can upload a list with email addresses, names, and other data fields (discussed in a minute).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Then, you can authenticate based on the person’s </a:t>
            </a:r>
            <a:r>
              <a:rPr lang="en-US" sz="2000" b="1" dirty="0"/>
              <a:t>Email</a:t>
            </a:r>
            <a:r>
              <a:rPr lang="en-US" sz="2000" dirty="0"/>
              <a:t> or an </a:t>
            </a:r>
            <a:r>
              <a:rPr lang="en-US" sz="2000" b="1" dirty="0"/>
              <a:t>External Data Reference</a:t>
            </a:r>
            <a:r>
              <a:rPr lang="en-US" sz="2000" dirty="0"/>
              <a:t> (i.e., a password you assign them)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034F0-2961-C0FE-345B-AFAE8BED6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1DB64-6A74-FFD8-A10E-6BBCA658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1711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57E8BD-2FD1-4D0C-37EA-39467AC370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Authentication (Contact)</a:t>
            </a:r>
          </a:p>
        </p:txBody>
      </p:sp>
      <p:pic>
        <p:nvPicPr>
          <p:cNvPr id="6" name="Picture 5" descr="To authenticate with a contact list, set the authentication type to Contact. Pick the list to use, then choose which fields in the list (i.e. email) to use.">
            <a:extLst>
              <a:ext uri="{FF2B5EF4-FFF2-40B4-BE49-F238E27FC236}">
                <a16:creationId xmlns:a16="http://schemas.microsoft.com/office/drawing/2014/main" id="{EE02048E-B7C5-CB65-E565-79BD721F66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662" r="28432" b="662"/>
          <a:stretch/>
        </p:blipFill>
        <p:spPr>
          <a:xfrm>
            <a:off x="2512709" y="1719001"/>
            <a:ext cx="6653819" cy="341999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034F0-2961-C0FE-345B-AFAE8BED6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1DB64-6A74-FFD8-A10E-6BBCA658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952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57E8BD-2FD1-4D0C-37EA-39467AC370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Authentication (SSO)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034F0-2961-C0FE-345B-AFAE8BED6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1DB64-6A74-FFD8-A10E-6BBCA658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53</a:t>
            </a:fld>
            <a:endParaRPr lang="en-US" dirty="0"/>
          </a:p>
        </p:txBody>
      </p:sp>
      <p:pic>
        <p:nvPicPr>
          <p:cNvPr id="7" name="Picture 6" descr="To authenticate with SSO, set the authentication type to SSO. Uncheck the option to associate the respondent with a panel, then set the SSO type to Shibboleth (for campus surveys)">
            <a:extLst>
              <a:ext uri="{FF2B5EF4-FFF2-40B4-BE49-F238E27FC236}">
                <a16:creationId xmlns:a16="http://schemas.microsoft.com/office/drawing/2014/main" id="{F0807AEB-BB51-EF8A-8C99-AAC57B86702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455"/>
          <a:stretch/>
        </p:blipFill>
        <p:spPr>
          <a:xfrm>
            <a:off x="3077984" y="1914313"/>
            <a:ext cx="5523270" cy="3029373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700928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57E8BD-2FD1-4D0C-37EA-39467AC370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Authentication (Final steps)</a:t>
            </a:r>
          </a:p>
        </p:txBody>
      </p:sp>
      <p:pic>
        <p:nvPicPr>
          <p:cNvPr id="12" name="Picture 11" descr="Authenticator with survey blocks below it.">
            <a:extLst>
              <a:ext uri="{FF2B5EF4-FFF2-40B4-BE49-F238E27FC236}">
                <a16:creationId xmlns:a16="http://schemas.microsoft.com/office/drawing/2014/main" id="{FB5A30D0-23B2-D2FD-7E53-6A39B5CA5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50" y="1601609"/>
            <a:ext cx="7269836" cy="365478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B1BBC54-4AE7-2B7A-203B-1691B85573A7}"/>
              </a:ext>
            </a:extLst>
          </p:cNvPr>
          <p:cNvSpPr txBox="1"/>
          <p:nvPr/>
        </p:nvSpPr>
        <p:spPr>
          <a:xfrm>
            <a:off x="8362158" y="2347986"/>
            <a:ext cx="3489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Move the </a:t>
            </a:r>
            <a:r>
              <a:rPr lang="en-US" sz="2000" b="1" dirty="0"/>
              <a:t>survey blocks </a:t>
            </a:r>
            <a:r>
              <a:rPr lang="en-US" sz="2000" dirty="0"/>
              <a:t>that you want authenticated (Usually the whole survey) underneath the authenticator</a:t>
            </a:r>
            <a:endParaRPr lang="en-US" sz="20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034F0-2961-C0FE-345B-AFAE8BED6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1DB64-6A74-FFD8-A10E-6BBCA658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1223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8C451-0EE0-C263-71B8-93F38BFB2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391AA19-871A-ADF8-5EC2-376DDE86E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Distribution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C6D9408-BF06-E3DF-AA3C-A8FAA74DE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9A60F226-594A-974B-0988-B6A8C3830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134D44-37F0-44A1-8A08-E9432A030C07}" type="slidenum">
              <a:rPr lang="en-US" sz="1200" b="1" smtClean="0">
                <a:solidFill>
                  <a:schemeClr val="bg1"/>
                </a:solidFill>
              </a:rPr>
              <a:pPr algn="r"/>
              <a:t>55</a:t>
            </a:fld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E8488-BBE1-1D1A-0020-B7A73EECD81A}"/>
              </a:ext>
            </a:extLst>
          </p:cNvPr>
          <p:cNvSpPr txBox="1"/>
          <p:nvPr/>
        </p:nvSpPr>
        <p:spPr>
          <a:xfrm>
            <a:off x="3047082" y="4446349"/>
            <a:ext cx="60978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Webtools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Contact lists</a:t>
            </a:r>
          </a:p>
        </p:txBody>
      </p:sp>
    </p:spTree>
    <p:extLst>
      <p:ext uri="{BB962C8B-B14F-4D97-AF65-F5344CB8AC3E}">
        <p14:creationId xmlns:p14="http://schemas.microsoft.com/office/powerpoint/2010/main" val="39453507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0B5C28-72DA-6B5B-4312-7F4313532A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Distribution: Review</a:t>
            </a:r>
          </a:p>
        </p:txBody>
      </p:sp>
      <p:pic>
        <p:nvPicPr>
          <p:cNvPr id="10" name="Picture 9" descr="Distributions window with a popup asking, &quot;How do you want to distribute your survey?&quot;">
            <a:extLst>
              <a:ext uri="{FF2B5EF4-FFF2-40B4-BE49-F238E27FC236}">
                <a16:creationId xmlns:a16="http://schemas.microsoft.com/office/drawing/2014/main" id="{45CF13D0-91BD-FA35-381C-FFEC223E5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116" y="1466850"/>
            <a:ext cx="7245767" cy="4568518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AD624-BB44-464C-A645-18D0B0276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EF0258-9804-7037-6940-416F20C29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0230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C6F6BB-A4A2-C050-6948-FEED736B0B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Webtools Distribution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(“go-links”)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8914F-D566-6F20-083F-55226866BEE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7467" y="1867193"/>
            <a:ext cx="11200686" cy="3813193"/>
          </a:xfrm>
        </p:spPr>
        <p:txBody>
          <a:bodyPr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Create a stable link for your surveys using </a:t>
            </a: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Webtools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Visit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webtools.illinois.edu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Available to graduate students, faculty, staff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Undergrad or don’t have access? Ask your advisor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800" dirty="0"/>
          </a:p>
          <a:p>
            <a:pPr indent="-228600">
              <a:lnSpc>
                <a:spcPct val="90000"/>
              </a:lnSpc>
              <a:spcBef>
                <a:spcPts val="500"/>
              </a:spcBef>
              <a:defRPr/>
            </a:pPr>
            <a:r>
              <a:rPr lang="en-US" sz="3400" dirty="0">
                <a:solidFill>
                  <a:schemeClr val="tx1"/>
                </a:solidFill>
                <a:latin typeface="+mn-lt"/>
              </a:rPr>
              <a:t>Lets you publish one URL, then change the survey it connects to</a:t>
            </a:r>
          </a:p>
          <a:p>
            <a:pPr lvl="1"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Useful for multi-semester projects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E42ABA-1E61-57DF-570C-EF5D958A0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17459F-EBD1-83AB-7674-7281F2FA4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1414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0B5C28-72DA-6B5B-4312-7F4313532A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Contact Lists: Overview</a:t>
            </a:r>
          </a:p>
        </p:txBody>
      </p:sp>
      <p:pic>
        <p:nvPicPr>
          <p:cNvPr id="9" name="Picture 8" descr="The &quot;hamburger&quot; menu (in the top-left corner of Qualtrics) with &quot;Directories&quot; highlighted">
            <a:extLst>
              <a:ext uri="{FF2B5EF4-FFF2-40B4-BE49-F238E27FC236}">
                <a16:creationId xmlns:a16="http://schemas.microsoft.com/office/drawing/2014/main" id="{223A70C2-76B5-A63B-83B5-78968C9B8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707" y="1644162"/>
            <a:ext cx="2792349" cy="3117838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2BCFD-B64E-799F-5BD4-8DE02ADFDEB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87161" y="1502933"/>
            <a:ext cx="6266639" cy="4223172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800"/>
              </a:spcAft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You can use contact lists (aka directories) to:</a:t>
            </a:r>
          </a:p>
          <a:p>
            <a:pPr lvl="1">
              <a:spcAft>
                <a:spcPts val="1800"/>
              </a:spcAft>
            </a:pPr>
            <a:r>
              <a:rPr lang="en-US" b="1" dirty="0"/>
              <a:t>Distribute a survey </a:t>
            </a:r>
            <a:r>
              <a:rPr lang="en-US" dirty="0"/>
              <a:t>using personalized links</a:t>
            </a:r>
          </a:p>
          <a:p>
            <a:pPr lvl="2">
              <a:spcAft>
                <a:spcPts val="1800"/>
              </a:spcAft>
            </a:pPr>
            <a:r>
              <a:rPr lang="en-US" dirty="0"/>
              <a:t>You can distribute to the whole list or to a sample of people on it</a:t>
            </a:r>
          </a:p>
          <a:p>
            <a:pPr lvl="1">
              <a:spcAft>
                <a:spcPts val="1800"/>
              </a:spcAft>
            </a:pPr>
            <a:r>
              <a:rPr lang="en-US" b="1" dirty="0"/>
              <a:t>Authenticate</a:t>
            </a:r>
            <a:r>
              <a:rPr lang="en-US" dirty="0"/>
              <a:t> respondents</a:t>
            </a:r>
          </a:p>
          <a:p>
            <a:pPr lvl="1">
              <a:spcAft>
                <a:spcPts val="1800"/>
              </a:spcAft>
            </a:pPr>
            <a:r>
              <a:rPr lang="en-US" b="1" dirty="0"/>
              <a:t>Embed data </a:t>
            </a:r>
            <a:r>
              <a:rPr lang="en-US" dirty="0"/>
              <a:t>(name, etc.) in the survey or in the response data</a:t>
            </a:r>
          </a:p>
          <a:p>
            <a:pPr lvl="1">
              <a:spcAft>
                <a:spcPts val="1800"/>
              </a:spcAft>
            </a:pPr>
            <a:r>
              <a:rPr lang="en-US" dirty="0"/>
              <a:t>Send a </a:t>
            </a:r>
            <a:r>
              <a:rPr lang="en-US" b="1" dirty="0"/>
              <a:t>follow-up email </a:t>
            </a:r>
            <a:r>
              <a:rPr lang="en-US" dirty="0"/>
              <a:t>(workflow)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AD624-BB44-464C-A645-18D0B0276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EF0258-9804-7037-6940-416F20C29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2565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0B5C28-72DA-6B5B-4312-7F4313532A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 Directories Tab</a:t>
            </a:r>
          </a:p>
        </p:txBody>
      </p:sp>
      <p:grpSp>
        <p:nvGrpSpPr>
          <p:cNvPr id="3" name="Group 2" descr="Annotated screenshot of the Directory tab showing that contact lists can be organized into folders in the left sidebar. All lists appear in the main window, and a button on the right lets you create a new list">
            <a:extLst>
              <a:ext uri="{FF2B5EF4-FFF2-40B4-BE49-F238E27FC236}">
                <a16:creationId xmlns:a16="http://schemas.microsoft.com/office/drawing/2014/main" id="{6D9F2DB3-A8D0-B1A3-F8E3-0BC8CB83309F}"/>
              </a:ext>
            </a:extLst>
          </p:cNvPr>
          <p:cNvGrpSpPr/>
          <p:nvPr/>
        </p:nvGrpSpPr>
        <p:grpSpPr>
          <a:xfrm>
            <a:off x="75003" y="420639"/>
            <a:ext cx="11768882" cy="5762819"/>
            <a:chOff x="75003" y="420639"/>
            <a:chExt cx="11768882" cy="5762819"/>
          </a:xfrm>
        </p:grpSpPr>
        <p:pic>
          <p:nvPicPr>
            <p:cNvPr id="14" name="Picture 13" descr="Screenshot of the Contact List (aka Directory) section of Qualtrics">
              <a:extLst>
                <a:ext uri="{FF2B5EF4-FFF2-40B4-BE49-F238E27FC236}">
                  <a16:creationId xmlns:a16="http://schemas.microsoft.com/office/drawing/2014/main" id="{FEC16969-EAA8-550C-A8B7-E6D71CCF3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45355" y="1380522"/>
              <a:ext cx="9698530" cy="480293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6C72FA7-8C47-280D-05BD-8F42713BCD08}"/>
                </a:ext>
              </a:extLst>
            </p:cNvPr>
            <p:cNvSpPr txBox="1"/>
            <p:nvPr/>
          </p:nvSpPr>
          <p:spPr>
            <a:xfrm>
              <a:off x="75003" y="3450321"/>
              <a:ext cx="17356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You can organize your contact lists into folders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  <p:sp>
          <p:nvSpPr>
            <p:cNvPr id="15" name="Double Brace 14" descr="Folders appear on the left">
              <a:extLst>
                <a:ext uri="{FF2B5EF4-FFF2-40B4-BE49-F238E27FC236}">
                  <a16:creationId xmlns:a16="http://schemas.microsoft.com/office/drawing/2014/main" id="{0F9B7204-93D4-437C-5D99-A214EE1F043C}"/>
                </a:ext>
              </a:extLst>
            </p:cNvPr>
            <p:cNvSpPr/>
            <p:nvPr/>
          </p:nvSpPr>
          <p:spPr>
            <a:xfrm>
              <a:off x="3177767" y="1933177"/>
              <a:ext cx="2353901" cy="3431263"/>
            </a:xfrm>
            <a:prstGeom prst="bracePair">
              <a:avLst/>
            </a:prstGeom>
            <a:ln w="19050">
              <a:solidFill>
                <a:schemeClr val="bg2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651239E3-BDAB-F11B-6041-AFF70A72F8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16" idx="3"/>
              <a:endCxn id="15" idx="1"/>
            </p:cNvCxnSpPr>
            <p:nvPr/>
          </p:nvCxnSpPr>
          <p:spPr>
            <a:xfrm flipV="1">
              <a:off x="1810693" y="3648809"/>
              <a:ext cx="1367074" cy="401677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7E898D-63D0-6338-801B-12FFFB313AAF}"/>
                </a:ext>
              </a:extLst>
            </p:cNvPr>
            <p:cNvSpPr txBox="1"/>
            <p:nvPr/>
          </p:nvSpPr>
          <p:spPr>
            <a:xfrm>
              <a:off x="5866330" y="467828"/>
              <a:ext cx="17356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Your lists appear here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  <p:cxnSp>
          <p:nvCxnSpPr>
            <p:cNvPr id="24" name="Straight Arrow Connector 23" descr="Lists appear in the middle of the view.">
              <a:extLst>
                <a:ext uri="{FF2B5EF4-FFF2-40B4-BE49-F238E27FC236}">
                  <a16:creationId xmlns:a16="http://schemas.microsoft.com/office/drawing/2014/main" id="{DB750956-74D7-D4F1-137A-00F443BE5D9A}"/>
                </a:ext>
              </a:extLst>
            </p:cNvPr>
            <p:cNvCxnSpPr>
              <a:cxnSpLocks/>
              <a:stCxn id="23" idx="2"/>
            </p:cNvCxnSpPr>
            <p:nvPr/>
          </p:nvCxnSpPr>
          <p:spPr>
            <a:xfrm>
              <a:off x="6734175" y="1114159"/>
              <a:ext cx="363742" cy="2336162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4B9836B-86DF-DC6B-B4BC-F5E1A5907818}"/>
                </a:ext>
              </a:extLst>
            </p:cNvPr>
            <p:cNvSpPr txBox="1"/>
            <p:nvPr/>
          </p:nvSpPr>
          <p:spPr>
            <a:xfrm>
              <a:off x="8193323" y="420639"/>
              <a:ext cx="17356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Create a new list here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  <p:cxnSp>
          <p:nvCxnSpPr>
            <p:cNvPr id="30" name="Straight Arrow Connector 29" descr="The &quot;Create a list&quot; button is on the right.">
              <a:extLst>
                <a:ext uri="{FF2B5EF4-FFF2-40B4-BE49-F238E27FC236}">
                  <a16:creationId xmlns:a16="http://schemas.microsoft.com/office/drawing/2014/main" id="{B5D3F1F4-2825-9196-93C3-BAB6D0BBFBF0}"/>
                </a:ext>
              </a:extLst>
            </p:cNvPr>
            <p:cNvCxnSpPr>
              <a:cxnSpLocks/>
              <a:stCxn id="29" idx="2"/>
            </p:cNvCxnSpPr>
            <p:nvPr/>
          </p:nvCxnSpPr>
          <p:spPr>
            <a:xfrm>
              <a:off x="9061168" y="1066970"/>
              <a:ext cx="1682602" cy="1938780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AD624-BB44-464C-A645-18D0B0276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EF0258-9804-7037-6940-416F20C29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207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D5231E-3463-858C-9E79-A9FA2C34B3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33733" y="3046412"/>
            <a:ext cx="9324533" cy="7651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What do you want to discuss tonight?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97E069-F471-233C-9E07-2111D5C54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57200" y="6356350"/>
            <a:ext cx="8153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Center for Innovation in Teaching &amp; Learning (CITL)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94D28F-FBB2-AFBA-4E3F-D08D5221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134D44-37F0-44A1-8A08-E9432A030C07}" type="slidenum">
              <a:rPr lang="en-US" sz="1200" b="1" smtClean="0">
                <a:solidFill>
                  <a:schemeClr val="bg1"/>
                </a:solidFill>
              </a:rPr>
              <a:pPr algn="r"/>
              <a:t>6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126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0B5C28-72DA-6B5B-4312-7F4313532A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Creating a Contact List</a:t>
            </a:r>
          </a:p>
        </p:txBody>
      </p:sp>
      <p:grpSp>
        <p:nvGrpSpPr>
          <p:cNvPr id="3" name="Group 2" descr="Annotated screenshots show that contact lists can be created in the Directories tab by uploading a file or manual entry. Once created, they appear in the main list.">
            <a:extLst>
              <a:ext uri="{FF2B5EF4-FFF2-40B4-BE49-F238E27FC236}">
                <a16:creationId xmlns:a16="http://schemas.microsoft.com/office/drawing/2014/main" id="{C5A58889-02EC-8767-E3FF-4CAB2254CA13}"/>
              </a:ext>
            </a:extLst>
          </p:cNvPr>
          <p:cNvGrpSpPr/>
          <p:nvPr/>
        </p:nvGrpSpPr>
        <p:grpSpPr>
          <a:xfrm>
            <a:off x="394092" y="1405479"/>
            <a:ext cx="11683621" cy="4591226"/>
            <a:chOff x="394092" y="1405479"/>
            <a:chExt cx="11683621" cy="4591226"/>
          </a:xfrm>
        </p:grpSpPr>
        <p:pic>
          <p:nvPicPr>
            <p:cNvPr id="8" name="Picture 7" descr="Screenshot of a new contact list that does not contain any contacts.">
              <a:extLst>
                <a:ext uri="{FF2B5EF4-FFF2-40B4-BE49-F238E27FC236}">
                  <a16:creationId xmlns:a16="http://schemas.microsoft.com/office/drawing/2014/main" id="{DC7DD03D-A825-922A-3546-85A81500B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4092" y="1405479"/>
              <a:ext cx="4231897" cy="2671197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4B9836B-86DF-DC6B-B4BC-F5E1A5907818}"/>
                </a:ext>
              </a:extLst>
            </p:cNvPr>
            <p:cNvSpPr txBox="1"/>
            <p:nvPr/>
          </p:nvSpPr>
          <p:spPr>
            <a:xfrm>
              <a:off x="1734962" y="4218406"/>
              <a:ext cx="1735690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You can add contacts by uploading a file or imputing them manually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B5D3F1F4-2825-9196-93C3-BAB6D0BBF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29" idx="0"/>
            </p:cNvCxnSpPr>
            <p:nvPr/>
          </p:nvCxnSpPr>
          <p:spPr>
            <a:xfrm flipH="1" flipV="1">
              <a:off x="2417275" y="3331675"/>
              <a:ext cx="185532" cy="886731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A73E576-09FB-8EDC-B13A-F79FC2C4E240}"/>
                </a:ext>
              </a:extLst>
            </p:cNvPr>
            <p:cNvSpPr txBox="1"/>
            <p:nvPr/>
          </p:nvSpPr>
          <p:spPr>
            <a:xfrm>
              <a:off x="6814615" y="1726388"/>
              <a:ext cx="2945081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This is how the contact list will appear once it’s entered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  <p:pic>
          <p:nvPicPr>
            <p:cNvPr id="6" name="Picture 5" descr="Screenshot of a contact list once contacts are uploaded.">
              <a:extLst>
                <a:ext uri="{FF2B5EF4-FFF2-40B4-BE49-F238E27FC236}">
                  <a16:creationId xmlns:a16="http://schemas.microsoft.com/office/drawing/2014/main" id="{856F5777-71C2-EDDC-FCE3-3BDD3E61F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64707" y="2732364"/>
              <a:ext cx="7113006" cy="3264341"/>
            </a:xfrm>
            <a:prstGeom prst="rect">
              <a:avLst/>
            </a:prstGeom>
          </p:spPr>
        </p:pic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6E6F8EBB-88DB-5DF1-676F-F3D65AB5D4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 flipH="1">
              <a:off x="8166226" y="2372719"/>
              <a:ext cx="120930" cy="958956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AD624-BB44-464C-A645-18D0B0276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EF0258-9804-7037-6940-416F20C29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2480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0B5C28-72DA-6B5B-4312-7F4313532A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SMS Distribution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2BCFD-B64E-799F-5BD4-8DE02ADFDEB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5961" y="1667761"/>
            <a:ext cx="10741234" cy="4344702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SMS is available, but credits must be purchased from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WebStore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.</a:t>
            </a:r>
          </a:p>
          <a:p>
            <a:endParaRPr lang="en-US" dirty="0">
              <a:solidFill>
                <a:schemeClr val="tx1"/>
              </a:solidFill>
              <a:latin typeface="+mn-lt"/>
            </a:endParaRP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SMS distribution allows you to: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Text survey links to respondents (“one-way” communication)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Receive survey responses via text (“two-way” communication)</a:t>
            </a:r>
          </a:p>
          <a:p>
            <a:pPr lvl="2">
              <a:spcAft>
                <a:spcPts val="600"/>
              </a:spcAft>
            </a:pPr>
            <a:r>
              <a:rPr lang="en-US" dirty="0"/>
              <a:t>Limited question types are supported</a:t>
            </a:r>
          </a:p>
          <a:p>
            <a:pPr lvl="2">
              <a:spcAft>
                <a:spcPts val="600"/>
              </a:spcAft>
            </a:pPr>
            <a:r>
              <a:rPr lang="en-US" dirty="0"/>
              <a:t>Two-way uses more credits than one-way</a:t>
            </a:r>
          </a:p>
          <a:p>
            <a:pPr lvl="2"/>
            <a:endParaRPr lang="en-US" b="1" dirty="0"/>
          </a:p>
          <a:p>
            <a:r>
              <a:rPr lang="en-US" sz="2800" dirty="0">
                <a:solidFill>
                  <a:schemeClr val="tx1"/>
                </a:solidFill>
                <a:latin typeface="+mn-lt"/>
              </a:rPr>
              <a:t>Pricing: $550 for 50,000 credits</a:t>
            </a:r>
          </a:p>
          <a:p>
            <a:pPr lvl="1"/>
            <a:r>
              <a:rPr lang="en-US" sz="2000" dirty="0"/>
              <a:t>Purchase via </a:t>
            </a:r>
            <a:r>
              <a:rPr lang="en-US" sz="2000" dirty="0">
                <a:solidFill>
                  <a:schemeClr val="tx2"/>
                </a:solidFill>
                <a:hlinkClick r:id="rId2"/>
              </a:rPr>
              <a:t>Webstore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  <a:p>
            <a:endParaRPr lang="en-US" b="1" dirty="0">
              <a:solidFill>
                <a:srgbClr val="FF5F05"/>
              </a:solidFill>
            </a:endParaRPr>
          </a:p>
          <a:p>
            <a:pPr lvl="1"/>
            <a:endParaRPr lang="en-US" dirty="0">
              <a:latin typeface="+mn-lt"/>
            </a:endParaRPr>
          </a:p>
          <a:p>
            <a:pPr lvl="1"/>
            <a:endParaRPr lang="en-US" dirty="0">
              <a:latin typeface="+mn-lt"/>
            </a:endParaRPr>
          </a:p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AD624-BB44-464C-A645-18D0B0276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EF0258-9804-7037-6940-416F20C29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D42A5-DFD9-E519-B27A-FB11E59D4C85}"/>
              </a:ext>
            </a:extLst>
          </p:cNvPr>
          <p:cNvSpPr txBox="1"/>
          <p:nvPr/>
        </p:nvSpPr>
        <p:spPr>
          <a:xfrm>
            <a:off x="6611920" y="5978173"/>
            <a:ext cx="558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For more details, see the </a:t>
            </a:r>
            <a:r>
              <a:rPr lang="fr-FR" sz="1400" dirty="0">
                <a:hlinkClick r:id="rId3"/>
              </a:rPr>
              <a:t>Qualtrics documentation on SMS Distribution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64707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5EB08-6BFD-693B-568B-040B5FF58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55B0D-784B-D67A-3F4B-15B4C517A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Analyzing Survey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3A2E11-C5D9-101C-DE9D-00B7292AA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20166EAD-71A2-E9F0-7E34-608E58E37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134D44-37F0-44A1-8A08-E9432A030C07}" type="slidenum">
              <a:rPr lang="en-US" sz="1200" b="1" smtClean="0">
                <a:solidFill>
                  <a:schemeClr val="bg1"/>
                </a:solidFill>
              </a:rPr>
              <a:pPr algn="r"/>
              <a:t>62</a:t>
            </a:fld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6256DE4-924D-9F6A-A9FE-0E0D3279BF43}"/>
              </a:ext>
            </a:extLst>
          </p:cNvPr>
          <p:cNvSpPr txBox="1">
            <a:spLocks/>
          </p:cNvSpPr>
          <p:nvPr/>
        </p:nvSpPr>
        <p:spPr>
          <a:xfrm>
            <a:off x="838200" y="4522173"/>
            <a:ext cx="10515600" cy="17133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Data &amp; Analysis Tab</a:t>
            </a:r>
          </a:p>
          <a:p>
            <a:r>
              <a:rPr lang="en-US" sz="2800" dirty="0"/>
              <a:t>Exporting Data</a:t>
            </a:r>
          </a:p>
          <a:p>
            <a:r>
              <a:rPr lang="en-US" sz="2800" dirty="0"/>
              <a:t>Stats IQ (etc.)</a:t>
            </a:r>
          </a:p>
          <a:p>
            <a:r>
              <a:rPr lang="en-US" sz="2800" dirty="0"/>
              <a:t>Results and Reports</a:t>
            </a:r>
          </a:p>
        </p:txBody>
      </p:sp>
    </p:spTree>
    <p:extLst>
      <p:ext uri="{BB962C8B-B14F-4D97-AF65-F5344CB8AC3E}">
        <p14:creationId xmlns:p14="http://schemas.microsoft.com/office/powerpoint/2010/main" val="27340656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0B5C28-72DA-6B5B-4312-7F4313532A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 Data &amp; Analysis Tab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2BCFD-B64E-799F-5BD4-8DE02ADFDEB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5960" y="1667761"/>
            <a:ext cx="10917839" cy="4344702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The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Data &amp; Analysis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tab lets you: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+mn-lt"/>
              </a:rPr>
              <a:t>See survey responses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+mn-lt"/>
              </a:rPr>
              <a:t>Export responses to Excel, </a:t>
            </a:r>
            <a:r>
              <a:rPr lang="en-US" dirty="0"/>
              <a:t>CSV,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SPSS, etc.</a:t>
            </a:r>
          </a:p>
          <a:p>
            <a:pPr lvl="1"/>
            <a:r>
              <a:rPr lang="en-US" dirty="0"/>
              <a:t>Apply filters to only see or export certain responses</a:t>
            </a:r>
          </a:p>
          <a:p>
            <a:pPr lvl="2"/>
            <a:r>
              <a:rPr lang="en-US" dirty="0"/>
              <a:t>i.e., filter out survey previews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Perform data analysis in  </a:t>
            </a:r>
            <a:r>
              <a:rPr lang="en-US" b="1" dirty="0"/>
              <a:t>Text IQ, Stats IQ, </a:t>
            </a:r>
            <a:r>
              <a:rPr lang="en-US" dirty="0"/>
              <a:t>or </a:t>
            </a:r>
            <a:r>
              <a:rPr lang="en-US" b="1" dirty="0"/>
              <a:t>Crosstab IQ</a:t>
            </a:r>
          </a:p>
          <a:p>
            <a:pPr lvl="2"/>
            <a:r>
              <a:rPr lang="en-US" dirty="0"/>
              <a:t>Text IQ: Analyze text by assigning themes</a:t>
            </a:r>
          </a:p>
          <a:p>
            <a:pPr lvl="2"/>
            <a:r>
              <a:rPr lang="en-US" dirty="0"/>
              <a:t>Stats IQ: Perform statistical analyses like correlations and linear regressions</a:t>
            </a:r>
          </a:p>
          <a:p>
            <a:pPr lvl="2"/>
            <a:r>
              <a:rPr lang="en-US" dirty="0">
                <a:solidFill>
                  <a:schemeClr val="tx1"/>
                </a:solidFill>
                <a:latin typeface="+mn-lt"/>
              </a:rPr>
              <a:t>Crosstabs IQ: Perform cross-tabulations, i.e. to see responses broken down by race and gender</a:t>
            </a:r>
          </a:p>
          <a:p>
            <a:pPr lvl="2"/>
            <a:r>
              <a:rPr lang="en-US" b="1" dirty="0">
                <a:solidFill>
                  <a:schemeClr val="tx1"/>
                </a:solidFill>
                <a:latin typeface="+mn-lt"/>
              </a:rPr>
              <a:t>Note: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Your mileage may vary! These tools do not </a:t>
            </a:r>
            <a:r>
              <a:rPr lang="en-US" dirty="0"/>
              <a:t>always provide the most reliable results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.</a:t>
            </a:r>
            <a:br>
              <a:rPr lang="en-US" dirty="0">
                <a:solidFill>
                  <a:schemeClr val="tx1"/>
                </a:solidFill>
                <a:latin typeface="+mn-lt"/>
              </a:rPr>
            </a:br>
            <a:r>
              <a:rPr lang="en-US" dirty="0"/>
              <a:t>More details are available in our Qualtrics Guide (</a:t>
            </a:r>
            <a:r>
              <a:rPr lang="en-US" dirty="0">
                <a:hlinkClick r:id="rId2"/>
              </a:rPr>
              <a:t>go.Illinois.edu/</a:t>
            </a:r>
            <a:r>
              <a:rPr lang="en-US" dirty="0" err="1">
                <a:hlinkClick r:id="rId2"/>
              </a:rPr>
              <a:t>qualtricsguide</a:t>
            </a:r>
            <a:r>
              <a:rPr lang="en-US" dirty="0"/>
              <a:t>)</a:t>
            </a:r>
            <a:endParaRPr lang="en-US" b="1" dirty="0">
              <a:solidFill>
                <a:schemeClr val="tx1"/>
              </a:solidFill>
              <a:latin typeface="+mn-lt"/>
            </a:endParaRPr>
          </a:p>
          <a:p>
            <a:endParaRPr lang="en-US" b="1" dirty="0">
              <a:solidFill>
                <a:srgbClr val="FF5F05"/>
              </a:solidFill>
            </a:endParaRPr>
          </a:p>
          <a:p>
            <a:pPr lvl="1"/>
            <a:endParaRPr lang="en-US" dirty="0">
              <a:latin typeface="+mn-lt"/>
            </a:endParaRPr>
          </a:p>
          <a:p>
            <a:pPr lvl="1"/>
            <a:endParaRPr lang="en-US" dirty="0">
              <a:latin typeface="+mn-lt"/>
            </a:endParaRPr>
          </a:p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AD624-BB44-464C-A645-18D0B0276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EF0258-9804-7037-6940-416F20C29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021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0B5C28-72DA-6B5B-4312-7F4313532A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Data Table</a:t>
            </a:r>
          </a:p>
        </p:txBody>
      </p:sp>
      <p:pic>
        <p:nvPicPr>
          <p:cNvPr id="9" name="Picture 8" descr="Data and analysis tab">
            <a:extLst>
              <a:ext uri="{FF2B5EF4-FFF2-40B4-BE49-F238E27FC236}">
                <a16:creationId xmlns:a16="http://schemas.microsoft.com/office/drawing/2014/main" id="{712AB4A3-FC67-9C49-A0FC-53034EE5A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822" y="1365044"/>
            <a:ext cx="9028323" cy="4559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4B9836B-86DF-DC6B-B4BC-F5E1A5907818}"/>
              </a:ext>
            </a:extLst>
          </p:cNvPr>
          <p:cNvSpPr txBox="1"/>
          <p:nvPr/>
        </p:nvSpPr>
        <p:spPr>
          <a:xfrm>
            <a:off x="0" y="3645040"/>
            <a:ext cx="148727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Filter out certain responses</a:t>
            </a:r>
            <a:endParaRPr lang="en-US" b="1" dirty="0">
              <a:solidFill>
                <a:schemeClr val="bg2"/>
              </a:solidFill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5D3F1F4-2825-9196-93C3-BAB6D0BB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9" idx="0"/>
          </p:cNvCxnSpPr>
          <p:nvPr/>
        </p:nvCxnSpPr>
        <p:spPr>
          <a:xfrm flipV="1">
            <a:off x="743639" y="3252577"/>
            <a:ext cx="490250" cy="392463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B615F40-373C-CED5-A1AC-27D0A0FE0376}"/>
              </a:ext>
            </a:extLst>
          </p:cNvPr>
          <p:cNvSpPr txBox="1"/>
          <p:nvPr/>
        </p:nvSpPr>
        <p:spPr>
          <a:xfrm>
            <a:off x="10259842" y="2245156"/>
            <a:ext cx="184667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Export data</a:t>
            </a:r>
          </a:p>
          <a:p>
            <a:r>
              <a:rPr lang="en-US" b="1" dirty="0">
                <a:solidFill>
                  <a:schemeClr val="bg2"/>
                </a:solidFill>
              </a:rPr>
              <a:t>(most useful)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73E576-09FB-8EDC-B13A-F79FC2C4E240}"/>
              </a:ext>
            </a:extLst>
          </p:cNvPr>
          <p:cNvSpPr txBox="1"/>
          <p:nvPr/>
        </p:nvSpPr>
        <p:spPr>
          <a:xfrm>
            <a:off x="10259842" y="3566093"/>
            <a:ext cx="1846671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Choose which columns are visible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3C0C8C-0EB6-9E42-698A-D3319699F114}"/>
              </a:ext>
            </a:extLst>
          </p:cNvPr>
          <p:cNvSpPr txBox="1"/>
          <p:nvPr/>
        </p:nvSpPr>
        <p:spPr>
          <a:xfrm>
            <a:off x="10259842" y="4935915"/>
            <a:ext cx="1846671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Edit or delete individual responses</a:t>
            </a:r>
            <a:endParaRPr lang="en-US" b="1" dirty="0">
              <a:solidFill>
                <a:schemeClr val="bg2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E6F8EBB-88DB-5DF1-676F-F3D65AB5D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9419422" y="3500303"/>
            <a:ext cx="840420" cy="527455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AD624-BB44-464C-A645-18D0B0276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EF0258-9804-7037-6940-416F20C29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64</a:t>
            </a:fld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58F8E2A-0ED8-F55E-87D7-E324856AE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8945696" y="2568322"/>
            <a:ext cx="1314146" cy="500666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A2AEBAB-3A3E-A56B-8ADB-671B65402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2" idx="1"/>
          </p:cNvCxnSpPr>
          <p:nvPr/>
        </p:nvCxnSpPr>
        <p:spPr>
          <a:xfrm flipH="1" flipV="1">
            <a:off x="9738911" y="4568370"/>
            <a:ext cx="520931" cy="829210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41151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0B5C28-72DA-6B5B-4312-7F4313532A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Exporting Data (1)</a:t>
            </a:r>
          </a:p>
        </p:txBody>
      </p:sp>
      <p:pic>
        <p:nvPicPr>
          <p:cNvPr id="9" name="Picture 8" descr="The 'export and import' menu in the Data and Analysis tab">
            <a:extLst>
              <a:ext uri="{FF2B5EF4-FFF2-40B4-BE49-F238E27FC236}">
                <a16:creationId xmlns:a16="http://schemas.microsoft.com/office/drawing/2014/main" id="{712AB4A3-FC67-9C49-A0FC-53034EE5A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" r="1553"/>
          <a:stretch/>
        </p:blipFill>
        <p:spPr>
          <a:xfrm>
            <a:off x="2419108" y="1372401"/>
            <a:ext cx="2743200" cy="4559991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AD624-BB44-464C-A645-18D0B0276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EF0258-9804-7037-6940-416F20C29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E781E3D-3F55-DC60-789A-50C9964E0C48}"/>
              </a:ext>
            </a:extLst>
          </p:cNvPr>
          <p:cNvSpPr txBox="1">
            <a:spLocks/>
          </p:cNvSpPr>
          <p:nvPr/>
        </p:nvSpPr>
        <p:spPr>
          <a:xfrm>
            <a:off x="5660956" y="2927602"/>
            <a:ext cx="4321244" cy="1449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200" indent="-4572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Click </a:t>
            </a:r>
            <a:r>
              <a:rPr lang="en-US" sz="2200" b="1" dirty="0">
                <a:solidFill>
                  <a:schemeClr val="tx1"/>
                </a:solidFill>
                <a:latin typeface="+mn-lt"/>
              </a:rPr>
              <a:t>Export &amp; Import</a:t>
            </a:r>
            <a:r>
              <a:rPr lang="en-US" sz="22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Then click </a:t>
            </a:r>
            <a:r>
              <a:rPr lang="en-US" sz="2200" b="1" dirty="0">
                <a:solidFill>
                  <a:schemeClr val="tx1"/>
                </a:solidFill>
                <a:latin typeface="+mn-lt"/>
              </a:rPr>
              <a:t>Export Data </a:t>
            </a:r>
            <a:endParaRPr lang="en-US" sz="2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58077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0B5C28-72DA-6B5B-4312-7F4313532A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Exporting Data (2)</a:t>
            </a:r>
          </a:p>
        </p:txBody>
      </p:sp>
      <p:pic>
        <p:nvPicPr>
          <p:cNvPr id="9" name="Picture 8" descr="Data export popup">
            <a:extLst>
              <a:ext uri="{FF2B5EF4-FFF2-40B4-BE49-F238E27FC236}">
                <a16:creationId xmlns:a16="http://schemas.microsoft.com/office/drawing/2014/main" id="{712AB4A3-FC67-9C49-A0FC-53034EE5A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" r="-135"/>
          <a:stretch/>
        </p:blipFill>
        <p:spPr>
          <a:xfrm>
            <a:off x="1166812" y="1466850"/>
            <a:ext cx="5667742" cy="444305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AD624-BB44-464C-A645-18D0B0276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EF0258-9804-7037-6940-416F20C29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32CF20-25CE-E973-5EC7-82228BE8D37E}"/>
              </a:ext>
            </a:extLst>
          </p:cNvPr>
          <p:cNvSpPr txBox="1"/>
          <p:nvPr/>
        </p:nvSpPr>
        <p:spPr>
          <a:xfrm>
            <a:off x="7233431" y="1988015"/>
            <a:ext cx="364139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3. Choose your file format at the top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233DA6-283D-2A39-CD1D-DFFBB978B7EC}"/>
              </a:ext>
            </a:extLst>
          </p:cNvPr>
          <p:cNvSpPr txBox="1"/>
          <p:nvPr/>
        </p:nvSpPr>
        <p:spPr>
          <a:xfrm>
            <a:off x="7166149" y="3247844"/>
            <a:ext cx="4706361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i="1" dirty="0"/>
              <a:t>4. (with some formats)</a:t>
            </a:r>
            <a:br>
              <a:rPr lang="en-US" dirty="0"/>
            </a:br>
            <a:r>
              <a:rPr lang="en-US" dirty="0"/>
              <a:t>Choose whether to export the </a:t>
            </a:r>
            <a:r>
              <a:rPr lang="en-US" b="1" dirty="0"/>
              <a:t>values</a:t>
            </a:r>
            <a:r>
              <a:rPr lang="en-US" dirty="0"/>
              <a:t> or </a:t>
            </a:r>
            <a:r>
              <a:rPr lang="en-US" b="1" dirty="0"/>
              <a:t>labels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Choose </a:t>
            </a:r>
            <a:r>
              <a:rPr lang="en-US" b="1" dirty="0"/>
              <a:t>Labels</a:t>
            </a:r>
            <a:r>
              <a:rPr lang="en-US" dirty="0"/>
              <a:t> if you have not set recode values!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9BF52EC-2BC3-A069-5200-02DCC0760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2467778" y="3848009"/>
            <a:ext cx="4698371" cy="1035243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5C88DDE-CC4B-E1B0-9991-EC1E314F6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6629284" y="2172681"/>
            <a:ext cx="604147" cy="115416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9FCC2A1-F783-395D-AD3A-0E88C00D6304}"/>
              </a:ext>
            </a:extLst>
          </p:cNvPr>
          <p:cNvSpPr txBox="1"/>
          <p:nvPr/>
        </p:nvSpPr>
        <p:spPr>
          <a:xfrm>
            <a:off x="7233431" y="5058874"/>
            <a:ext cx="231732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5. Click </a:t>
            </a:r>
            <a:r>
              <a:rPr lang="en-US" b="1" dirty="0"/>
              <a:t>More options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3D94B85-790E-5FF1-1F42-E9F3963F5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4958570" y="5243540"/>
            <a:ext cx="2274861" cy="406196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5259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0B5C28-72DA-6B5B-4312-7F4313532A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Exporting Data (3)</a:t>
            </a:r>
          </a:p>
        </p:txBody>
      </p:sp>
      <p:pic>
        <p:nvPicPr>
          <p:cNvPr id="35" name="Picture 34" descr="Export data popup with 'More options' selected">
            <a:extLst>
              <a:ext uri="{FF2B5EF4-FFF2-40B4-BE49-F238E27FC236}">
                <a16:creationId xmlns:a16="http://schemas.microsoft.com/office/drawing/2014/main" id="{B15F83BB-AB9C-2038-3E72-A01C65EA6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121" y="1633494"/>
            <a:ext cx="4156821" cy="436328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AD624-BB44-464C-A645-18D0B0276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EF0258-9804-7037-6940-416F20C29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32CF20-25CE-E973-5EC7-82228BE8D37E}"/>
              </a:ext>
            </a:extLst>
          </p:cNvPr>
          <p:cNvSpPr txBox="1"/>
          <p:nvPr/>
        </p:nvSpPr>
        <p:spPr>
          <a:xfrm>
            <a:off x="7139525" y="1328350"/>
            <a:ext cx="364139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6. </a:t>
            </a:r>
            <a:r>
              <a:rPr lang="en-US" b="1" dirty="0"/>
              <a:t>Select the appropriate options. </a:t>
            </a:r>
            <a:r>
              <a:rPr lang="en-US" dirty="0"/>
              <a:t>We recommend (for most projects):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233DA6-283D-2A39-CD1D-DFFBB978B7EC}"/>
              </a:ext>
            </a:extLst>
          </p:cNvPr>
          <p:cNvSpPr txBox="1"/>
          <p:nvPr/>
        </p:nvSpPr>
        <p:spPr>
          <a:xfrm>
            <a:off x="6978862" y="2574996"/>
            <a:ext cx="4831220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Uncheck</a:t>
            </a:r>
            <a:r>
              <a:rPr lang="en-US" dirty="0"/>
              <a:t> “Compress data as .zip file”</a:t>
            </a:r>
            <a:br>
              <a:rPr lang="en-US" dirty="0"/>
            </a:br>
            <a:r>
              <a:rPr lang="en-US" dirty="0"/>
              <a:t>because the files aren’t that big and unzipping them is a hassle.</a:t>
            </a:r>
            <a:br>
              <a:rPr lang="en-US" dirty="0"/>
            </a:br>
            <a:r>
              <a:rPr lang="en-US" dirty="0"/>
              <a:t>(Unless you have millions of responses)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Check</a:t>
            </a:r>
            <a:r>
              <a:rPr lang="en-US" dirty="0"/>
              <a:t> “Split multi-value fields into columns” </a:t>
            </a:r>
            <a:br>
              <a:rPr lang="en-US" dirty="0"/>
            </a:br>
            <a:r>
              <a:rPr lang="en-US" dirty="0"/>
              <a:t>because it makes it easier to analyze check-all-that-apply questions</a:t>
            </a:r>
            <a:endParaRPr 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FCC2A1-F783-395D-AD3A-0E88C00D6304}"/>
              </a:ext>
            </a:extLst>
          </p:cNvPr>
          <p:cNvSpPr txBox="1"/>
          <p:nvPr/>
        </p:nvSpPr>
        <p:spPr>
          <a:xfrm>
            <a:off x="7184773" y="5549320"/>
            <a:ext cx="231732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7. Click </a:t>
            </a:r>
            <a:r>
              <a:rPr lang="en-US" b="1" dirty="0"/>
              <a:t>Download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9BF52EC-2BC3-A069-5200-02DCC0760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4219460" y="3729158"/>
            <a:ext cx="2759402" cy="544882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3D94B85-790E-5FF1-1F42-E9F3963F5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5857942" y="5733986"/>
            <a:ext cx="1326831" cy="50745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4418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0B5C28-72DA-6B5B-4312-7F4313532A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Stats IQ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2BCFD-B64E-799F-5BD4-8DE02ADFDEB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9860" y="1563071"/>
            <a:ext cx="10741234" cy="4344702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  <a:latin typeface="+mn-lt"/>
              </a:rPr>
              <a:t>StatsIQ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lets you perform statistical analyses on your data</a:t>
            </a:r>
          </a:p>
          <a:p>
            <a:endParaRPr lang="en-US" dirty="0">
              <a:solidFill>
                <a:schemeClr val="tx1"/>
              </a:solidFill>
              <a:latin typeface="+mn-lt"/>
            </a:endParaRP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In many cases, we recommend exporting the data and analyzing it with statistical software (i.e., SPSS, R, Stata, Python, etc.) </a:t>
            </a:r>
            <a:r>
              <a:rPr lang="en-US" i="1" dirty="0">
                <a:solidFill>
                  <a:schemeClr val="tx1"/>
                </a:solidFill>
                <a:latin typeface="+mn-lt"/>
              </a:rPr>
              <a:t>instead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of using Stats IQ</a:t>
            </a:r>
          </a:p>
          <a:p>
            <a:endParaRPr lang="en-US" b="1" dirty="0">
              <a:solidFill>
                <a:schemeClr val="tx1"/>
              </a:solidFill>
              <a:latin typeface="+mn-lt"/>
            </a:endParaRPr>
          </a:p>
          <a:p>
            <a:pPr lvl="1"/>
            <a:r>
              <a:rPr lang="en-US" dirty="0"/>
              <a:t>Stats IQ is not always clear what procedure it performs </a:t>
            </a:r>
          </a:p>
          <a:p>
            <a:pPr lvl="1"/>
            <a:r>
              <a:rPr lang="en-US" dirty="0"/>
              <a:t>Stats IQ defaults to some procedures that are not standard</a:t>
            </a:r>
          </a:p>
          <a:p>
            <a:pPr lvl="2"/>
            <a:r>
              <a:rPr lang="en-US" dirty="0"/>
              <a:t>Linear regression: Johnson’s relative weights instead of ordinary least squares </a:t>
            </a:r>
          </a:p>
          <a:p>
            <a:pPr lvl="2"/>
            <a:r>
              <a:rPr lang="en-US" dirty="0"/>
              <a:t>Linear regression: Missing data is imputed using the mean or median</a:t>
            </a:r>
          </a:p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AD624-BB44-464C-A645-18D0B0276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EF0258-9804-7037-6940-416F20C29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D42A5-DFD9-E519-B27A-FB11E59D4C85}"/>
              </a:ext>
            </a:extLst>
          </p:cNvPr>
          <p:cNvSpPr txBox="1"/>
          <p:nvPr/>
        </p:nvSpPr>
        <p:spPr>
          <a:xfrm>
            <a:off x="4038600" y="5978173"/>
            <a:ext cx="815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For more details, see the </a:t>
            </a:r>
            <a:r>
              <a:rPr lang="fr-FR" sz="1400" dirty="0">
                <a:hlinkClick r:id="rId2"/>
              </a:rPr>
              <a:t>Qualtrics documentation on Stats IQ </a:t>
            </a:r>
            <a:r>
              <a:rPr lang="en-US" sz="1400" dirty="0"/>
              <a:t>and </a:t>
            </a:r>
            <a:r>
              <a:rPr lang="en-US" sz="1400" dirty="0">
                <a:hlinkClick r:id="rId3"/>
              </a:rPr>
              <a:t>Statistical Test Assumptions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945814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0B5C28-72DA-6B5B-4312-7F4313532A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Results and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Repor</a:t>
            </a:r>
            <a:r>
              <a:rPr lang="en-US" sz="3200" dirty="0" err="1">
                <a:solidFill>
                  <a:schemeClr val="tx2"/>
                </a:solidFill>
                <a:ea typeface="+mn-ea"/>
                <a:cs typeface="+mn-cs"/>
              </a:rPr>
              <a:t>ts</a:t>
            </a:r>
            <a:r>
              <a:rPr lang="en-US" sz="3200" dirty="0">
                <a:solidFill>
                  <a:schemeClr val="tx2"/>
                </a:solidFill>
                <a:ea typeface="+mn-ea"/>
                <a:cs typeface="+mn-cs"/>
              </a:rPr>
              <a:t> in Qualtrics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2BCFD-B64E-799F-5BD4-8DE02ADFDEB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5961" y="1667761"/>
            <a:ext cx="10741234" cy="434470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The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Results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tab shows auto-generated tables and graphs for each question in the survey</a:t>
            </a:r>
          </a:p>
          <a:p>
            <a:endParaRPr lang="en-US" dirty="0">
              <a:solidFill>
                <a:schemeClr val="tx1"/>
              </a:solidFill>
              <a:latin typeface="+mn-lt"/>
            </a:endParaRP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In the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Reports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tab, you can create shareable reports from scratch using the built-in (and sometimes unintuitive) interface</a:t>
            </a:r>
          </a:p>
          <a:p>
            <a:endParaRPr lang="en-US" dirty="0">
              <a:solidFill>
                <a:schemeClr val="tx1"/>
              </a:solidFill>
              <a:latin typeface="+mn-lt"/>
            </a:endParaRP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For simpler projects, these results/reports may be sufficient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For more involved projects, we recommend exporting the data and creating graphs in Excel, SPSS, R, Tableau, etc.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AD624-BB44-464C-A645-18D0B0276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EF0258-9804-7037-6940-416F20C29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616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3C76FB3-6F0E-B89E-8DBD-60785CAE2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Security and Consent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8B7D2F1-369E-1CF5-4CAC-CAFCDAA9D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807E95D5-36C3-1644-88FD-410BC0A7F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134D44-37F0-44A1-8A08-E9432A030C07}" type="slidenum">
              <a:rPr lang="en-US" sz="1200" b="1" smtClean="0">
                <a:solidFill>
                  <a:schemeClr val="bg1"/>
                </a:solidFill>
              </a:rPr>
              <a:pPr algn="r"/>
              <a:t>7</a:t>
            </a:fld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55147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">
            <a:extLst>
              <a:ext uri="{FF2B5EF4-FFF2-40B4-BE49-F238E27FC236}">
                <a16:creationId xmlns:a16="http://schemas.microsoft.com/office/drawing/2014/main" id="{6CD670A0-C0C2-15D3-5A7C-EA84679534C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11513" y="2070100"/>
            <a:ext cx="8980487" cy="110648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AB39040-A0B2-9F21-2450-4C56BC4B599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5381" y="2986280"/>
            <a:ext cx="3594295" cy="22002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Nathan Jeffery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nathanj3@illinois.edu</a:t>
            </a:r>
          </a:p>
        </p:txBody>
      </p:sp>
      <p:sp>
        <p:nvSpPr>
          <p:cNvPr id="3" name="Department/Unit name Placeholder">
            <a:extLst>
              <a:ext uri="{FF2B5EF4-FFF2-40B4-BE49-F238E27FC236}">
                <a16:creationId xmlns:a16="http://schemas.microsoft.com/office/drawing/2014/main" id="{B0CE55A2-6B88-F73F-AA53-29ABC356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667000" y="6386487"/>
            <a:ext cx="8153400" cy="365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</a:rPr>
              <a:t>Center for Innovation in Teaching &amp; Learning (CITL)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B213379A-269B-438F-1824-6428A4BBE9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114E257-3770-EB44-2564-495E865C860A}"/>
              </a:ext>
            </a:extLst>
          </p:cNvPr>
          <p:cNvSpPr txBox="1">
            <a:spLocks/>
          </p:cNvSpPr>
          <p:nvPr/>
        </p:nvSpPr>
        <p:spPr>
          <a:xfrm>
            <a:off x="8826521" y="3036439"/>
            <a:ext cx="3045689" cy="1852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400" dirty="0">
                <a:solidFill>
                  <a:schemeClr val="bg1"/>
                </a:solidFill>
              </a:rPr>
              <a:t>Please complete the feedback survey in your email.</a:t>
            </a:r>
          </a:p>
        </p:txBody>
      </p:sp>
    </p:spTree>
    <p:extLst>
      <p:ext uri="{BB962C8B-B14F-4D97-AF65-F5344CB8AC3E}">
        <p14:creationId xmlns:p14="http://schemas.microsoft.com/office/powerpoint/2010/main" val="3957009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2F6169-626E-A191-7C26-DC4D17554BE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Human Subjects Research &amp; Consent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BABA73-ECDD-5472-9701-2BA5BA552A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Be mindful when collecting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personally identifiable information.</a:t>
            </a:r>
            <a:endParaRPr lang="en-US" dirty="0">
              <a:solidFill>
                <a:schemeClr val="tx1"/>
              </a:solidFill>
              <a:latin typeface="+mn-lt"/>
            </a:endParaRPr>
          </a:p>
          <a:p>
            <a:pPr lvl="1"/>
            <a:r>
              <a:rPr lang="en-US" dirty="0"/>
              <a:t>What information do you need to collect?</a:t>
            </a:r>
          </a:p>
          <a:p>
            <a:pPr lvl="1"/>
            <a:r>
              <a:rPr lang="en-US" dirty="0">
                <a:latin typeface="+mn-lt"/>
              </a:rPr>
              <a:t>Who will have access to that information?</a:t>
            </a:r>
          </a:p>
          <a:p>
            <a:endParaRPr lang="en-US" b="1" dirty="0">
              <a:solidFill>
                <a:schemeClr val="tx1"/>
              </a:solidFill>
              <a:latin typeface="+mn-lt"/>
            </a:endParaRP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If your survey is for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research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, IRB protocol will likely apply</a:t>
            </a:r>
            <a:endParaRPr lang="en-US" b="1" dirty="0">
              <a:solidFill>
                <a:schemeClr val="tx1"/>
              </a:solidFill>
              <a:latin typeface="+mn-lt"/>
            </a:endParaRPr>
          </a:p>
          <a:p>
            <a:endParaRPr lang="en-US" dirty="0">
              <a:solidFill>
                <a:schemeClr val="tx1"/>
              </a:solidFill>
              <a:latin typeface="+mn-lt"/>
            </a:endParaRP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For research that involves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participants located outside the US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, check with the </a:t>
            </a:r>
            <a:r>
              <a:rPr lang="en-US" dirty="0">
                <a:latin typeface="+mn-lt"/>
                <a:hlinkClick r:id="rId2"/>
              </a:rPr>
              <a:t>IRB office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(OPRS) about </a:t>
            </a:r>
            <a:r>
              <a:rPr lang="en-US" dirty="0">
                <a:latin typeface="+mn-lt"/>
                <a:hlinkClick r:id="rId3"/>
              </a:rPr>
              <a:t>GDPR</a:t>
            </a:r>
            <a:r>
              <a:rPr lang="en-US" dirty="0">
                <a:latin typeface="+mn-lt"/>
              </a:rPr>
              <a:t>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and</a:t>
            </a:r>
            <a:r>
              <a:rPr lang="en-US" dirty="0">
                <a:latin typeface="+mn-lt"/>
              </a:rPr>
              <a:t> </a:t>
            </a:r>
            <a:r>
              <a:rPr lang="en-US" dirty="0">
                <a:latin typeface="+mn-lt"/>
                <a:hlinkClick r:id="rId4"/>
              </a:rPr>
              <a:t>PIPL</a:t>
            </a:r>
            <a:r>
              <a:rPr lang="en-US" dirty="0">
                <a:latin typeface="+mn-lt"/>
              </a:rPr>
              <a:t>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regulations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AF8AF2-27C7-6FE0-EC44-C88D0EF9D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Center for Innovation in Teaching &amp; Learning (CITL)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CC650-D14F-F8A2-7F91-2BEB08BBDE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631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D96C34-82A1-C40A-D6A8-C4A2A5BF187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Fraud and Bot detection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5C5CE-7BF8-36C8-78FD-67DF10D88F5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The Issue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223FBC-BB9B-B296-AE62-9F97E11604D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1081" y="2774949"/>
            <a:ext cx="4876417" cy="3075007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>
                <a:solidFill>
                  <a:schemeClr val="tx1"/>
                </a:solidFill>
                <a:latin typeface="+mn-lt"/>
              </a:rPr>
              <a:t>If your survey is publicly distributed, it’s possible that people will submit thousands of fake responses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r>
              <a:rPr lang="en-US" sz="2000" dirty="0">
                <a:solidFill>
                  <a:schemeClr val="tx1"/>
                </a:solidFill>
                <a:latin typeface="+mn-lt"/>
              </a:rPr>
              <a:t>The chance for fraud increases </a:t>
            </a:r>
            <a:r>
              <a:rPr lang="en-US" sz="2000" i="1" dirty="0">
                <a:solidFill>
                  <a:schemeClr val="tx1"/>
                </a:solidFill>
                <a:latin typeface="+mn-lt"/>
              </a:rPr>
              <a:t>drastically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if you offer money to respondents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r>
              <a:rPr lang="en-US" sz="2000" dirty="0">
                <a:solidFill>
                  <a:schemeClr val="tx1"/>
                </a:solidFill>
                <a:latin typeface="+mn-lt"/>
              </a:rPr>
              <a:t>AI-generated responses can be extremely hard to detect; in the worst scenario, you may have to throw out all the data you collected</a:t>
            </a:r>
            <a:endParaRPr lang="en-US" sz="2000" b="1" dirty="0">
              <a:solidFill>
                <a:schemeClr val="tx1"/>
              </a:solidFill>
              <a:latin typeface="+mn-lt"/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6E7114-B0B5-DD89-879B-E9170A0681E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Preventative Measures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E14430F-9D42-CD8D-0CAB-5F2C1BAE98A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44855" y="2774797"/>
            <a:ext cx="4876417" cy="3075160"/>
          </a:xfrm>
        </p:spPr>
        <p:txBody>
          <a:bodyPr>
            <a:normAutofit/>
          </a:bodyPr>
          <a:lstStyle/>
          <a:p>
            <a:r>
              <a:rPr lang="en-US" dirty="0"/>
              <a:t>Go to </a:t>
            </a:r>
            <a:r>
              <a:rPr lang="en-US" b="1" dirty="0"/>
              <a:t>Survey Options &gt; Security</a:t>
            </a:r>
            <a:endParaRPr lang="en-US" dirty="0"/>
          </a:p>
          <a:p>
            <a:pPr lvl="1"/>
            <a:r>
              <a:rPr lang="en-US" dirty="0"/>
              <a:t>Turn on </a:t>
            </a:r>
            <a:r>
              <a:rPr lang="en-US" b="1" dirty="0"/>
              <a:t>Bot detection 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Turn on </a:t>
            </a:r>
            <a:r>
              <a:rPr lang="en-US" b="1" dirty="0"/>
              <a:t>Security scan monitor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Depending on your needs, you can change other settings</a:t>
            </a:r>
          </a:p>
          <a:p>
            <a:pPr lvl="1"/>
            <a:r>
              <a:rPr lang="en-US" dirty="0"/>
              <a:t>Add a referral website URL</a:t>
            </a:r>
          </a:p>
          <a:p>
            <a:pPr lvl="1"/>
            <a:r>
              <a:rPr lang="en-US" dirty="0"/>
              <a:t>Prevent or flag multiple submissions</a:t>
            </a:r>
          </a:p>
          <a:p>
            <a:pPr lvl="1"/>
            <a:r>
              <a:rPr lang="en-US" dirty="0"/>
              <a:t>Password protection</a:t>
            </a:r>
          </a:p>
          <a:p>
            <a:pPr lvl="1"/>
            <a:r>
              <a:rPr lang="en-US" dirty="0"/>
              <a:t>Etc.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99656EA-CBE6-155A-4C62-4465CF2AF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57200" y="6356350"/>
            <a:ext cx="8153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Center for Innovation in Teaching &amp; Learning (CITL)</a:t>
            </a:r>
            <a:endParaRPr 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A0A84BD5-FCDA-CCD6-3EEB-D4474F692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52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252525"/>
      </a:dk1>
      <a:lt1>
        <a:srgbClr val="FFFFFF"/>
      </a:lt1>
      <a:dk2>
        <a:srgbClr val="13294B"/>
      </a:dk2>
      <a:lt2>
        <a:srgbClr val="FF5F05"/>
      </a:lt2>
      <a:accent1>
        <a:srgbClr val="0071CE"/>
      </a:accent1>
      <a:accent2>
        <a:srgbClr val="FCB316"/>
      </a:accent2>
      <a:accent3>
        <a:srgbClr val="007E8E"/>
      </a:accent3>
      <a:accent4>
        <a:srgbClr val="006230"/>
      </a:accent4>
      <a:accent5>
        <a:srgbClr val="5C0E41"/>
      </a:accent5>
      <a:accent6>
        <a:srgbClr val="7D3E13"/>
      </a:accent6>
      <a:hlink>
        <a:srgbClr val="C84113"/>
      </a:hlink>
      <a:folHlink>
        <a:srgbClr val="2159A6"/>
      </a:folHlink>
    </a:clrScheme>
    <a:fontScheme name="SMB PPT">
      <a:majorFont>
        <a:latin typeface="Source Sans Pro SemiBol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spDef>
  </a:objectDefaults>
  <a:extraClrSchemeLst/>
  <a:extLst>
    <a:ext uri="{05A4C25C-085E-4340-85A3-A5531E510DB2}">
      <thm15:themeFamily xmlns:thm15="http://schemas.microsoft.com/office/thememl/2012/main" name="University-Branded-PowerPoint-Template" id="{224151B4-9DCE-448F-B02E-A8151E1D51F5}" vid="{57C2FBC0-7A4C-4D00-8A8A-E76A452872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Introduction to Qualtrics</Template>
  <TotalTime>9964</TotalTime>
  <Words>3483</Words>
  <Application>Microsoft Office PowerPoint</Application>
  <PresentationFormat>Widescreen</PresentationFormat>
  <Paragraphs>542</Paragraphs>
  <Slides>70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6" baseType="lpstr">
      <vt:lpstr>Arial</vt:lpstr>
      <vt:lpstr>Calibri</vt:lpstr>
      <vt:lpstr>Courier New</vt:lpstr>
      <vt:lpstr>Source Sans Pro</vt:lpstr>
      <vt:lpstr>Source Sans Pro SemiBold</vt:lpstr>
      <vt:lpstr>Office Theme</vt:lpstr>
      <vt:lpstr>Welcome to the Qualtrics 2 Training Session!</vt:lpstr>
      <vt:lpstr>Intermediate Qualtrics</vt:lpstr>
      <vt:lpstr>Request a consultation</vt:lpstr>
      <vt:lpstr>Campus Qualtrics Guide</vt:lpstr>
      <vt:lpstr>Agenda</vt:lpstr>
      <vt:lpstr>What do you want to discuss tonight?</vt:lpstr>
      <vt:lpstr>Review: Security and Consent</vt:lpstr>
      <vt:lpstr>Human Subjects Research &amp; Consent</vt:lpstr>
      <vt:lpstr>Fraud and Bot detection</vt:lpstr>
      <vt:lpstr>IP Address collection</vt:lpstr>
      <vt:lpstr>Force vs Request Response</vt:lpstr>
      <vt:lpstr>Question Design</vt:lpstr>
      <vt:lpstr>A Theory of Question Answering (1)</vt:lpstr>
      <vt:lpstr>A Theory of Question Answering (2)</vt:lpstr>
      <vt:lpstr>A Theory of Question Answering (3)</vt:lpstr>
      <vt:lpstr>A Theory of Question Answering (4)</vt:lpstr>
      <vt:lpstr>Satisficing (1)</vt:lpstr>
      <vt:lpstr>Satisficing (2)</vt:lpstr>
      <vt:lpstr>Satisficing (3)</vt:lpstr>
      <vt:lpstr>How do we minimize satisficing? (1)</vt:lpstr>
      <vt:lpstr>How do we minimize satisficing?(2)</vt:lpstr>
      <vt:lpstr>Open-ended Questions</vt:lpstr>
      <vt:lpstr>Item-specific vs agree-disagree questions (1)</vt:lpstr>
      <vt:lpstr>Why might you want to avoid agree-disagree questions?</vt:lpstr>
      <vt:lpstr>Item-specific Questions</vt:lpstr>
      <vt:lpstr>Question Formatting</vt:lpstr>
      <vt:lpstr>Rich Content Editor</vt:lpstr>
      <vt:lpstr>Piped Text (1)</vt:lpstr>
      <vt:lpstr>Piped Text (2)</vt:lpstr>
      <vt:lpstr>Carry Forward (1)</vt:lpstr>
      <vt:lpstr>Carry Forward (2)</vt:lpstr>
      <vt:lpstr>Recode Values (1)</vt:lpstr>
      <vt:lpstr>Recode Values (2)</vt:lpstr>
      <vt:lpstr>Accessibility</vt:lpstr>
      <vt:lpstr>Accessibility: Main Points </vt:lpstr>
      <vt:lpstr>New Survey Taking Experience</vt:lpstr>
      <vt:lpstr>Accessibility: Enable the “New Survey Taking Experience”</vt:lpstr>
      <vt:lpstr>Accessibility: ExpertReview can also be useful</vt:lpstr>
      <vt:lpstr>Accessibility: Limitations of ExpertReview</vt:lpstr>
      <vt:lpstr>Accessibility: Alt text (1)</vt:lpstr>
      <vt:lpstr>Accessibility: Alt text (2)</vt:lpstr>
      <vt:lpstr>Matrix questions</vt:lpstr>
      <vt:lpstr>Mobile Accessibility</vt:lpstr>
      <vt:lpstr>Survey Flow</vt:lpstr>
      <vt:lpstr>Survey Flow (Review)</vt:lpstr>
      <vt:lpstr>Survey Logic: Embedded Data</vt:lpstr>
      <vt:lpstr>Embedded Data</vt:lpstr>
      <vt:lpstr>Survey Logic: Branching</vt:lpstr>
      <vt:lpstr>Branching</vt:lpstr>
      <vt:lpstr>Survey Logic: Authentication</vt:lpstr>
      <vt:lpstr>Authentication Options</vt:lpstr>
      <vt:lpstr>Authentication (Contact)</vt:lpstr>
      <vt:lpstr>Authentication (SSO)</vt:lpstr>
      <vt:lpstr>Authentication (Final steps)</vt:lpstr>
      <vt:lpstr>Survey Distribution</vt:lpstr>
      <vt:lpstr>Distribution: Review</vt:lpstr>
      <vt:lpstr>Webtools Distribution (“go-links”) </vt:lpstr>
      <vt:lpstr>Contact Lists: Overview</vt:lpstr>
      <vt:lpstr>The Directories Tab</vt:lpstr>
      <vt:lpstr>Creating a Contact List</vt:lpstr>
      <vt:lpstr>SMS Distribution</vt:lpstr>
      <vt:lpstr>Analyzing Survey Data</vt:lpstr>
      <vt:lpstr>The Data &amp; Analysis Tab</vt:lpstr>
      <vt:lpstr>Data Table</vt:lpstr>
      <vt:lpstr>Exporting Data (1)</vt:lpstr>
      <vt:lpstr>Exporting Data (2)</vt:lpstr>
      <vt:lpstr>Exporting Data (3)</vt:lpstr>
      <vt:lpstr>Stats IQ</vt:lpstr>
      <vt:lpstr>Results and Reports in Qualtrics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Qualtrics</dc:title>
  <dc:creator>Nathan Jeffery</dc:creator>
  <cp:lastModifiedBy>Jeffery, Nathan</cp:lastModifiedBy>
  <cp:revision>51</cp:revision>
  <dcterms:created xsi:type="dcterms:W3CDTF">2023-08-25T17:29:25Z</dcterms:created>
  <dcterms:modified xsi:type="dcterms:W3CDTF">2026-02-18T17:40:33Z</dcterms:modified>
</cp:coreProperties>
</file>